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0" r:id="rId4"/>
  </p:sldMasterIdLst>
  <p:notesMasterIdLst>
    <p:notesMasterId r:id="rId7"/>
  </p:notesMasterIdLst>
  <p:sldIdLst>
    <p:sldId id="267" r:id="rId5"/>
    <p:sldId id="272" r:id="rId6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Calibri Light" panose="020F0302020204030204" pitchFamily="34" charset="0"/>
      <p:regular r:id="rId12"/>
      <p:italic r:id="rId13"/>
    </p:embeddedFont>
    <p:embeddedFont>
      <p:font typeface="Ciutadella" pitchFamily="2" charset="77"/>
      <p:regular r:id="rId14"/>
      <p:bold r:id="rId15"/>
      <p:italic r:id="rId16"/>
      <p:boldItalic r:id="rId17"/>
    </p:embeddedFont>
    <p:embeddedFont>
      <p:font typeface="Ciutadella Bold" pitchFamily="2" charset="77"/>
      <p:bold r:id="rId18"/>
    </p:embeddedFont>
    <p:embeddedFont>
      <p:font typeface="Roboto" panose="02000000000000000000" pitchFamily="2" charset="0"/>
      <p:regular r:id="rId19"/>
      <p:bold r:id="rId20"/>
      <p:italic r:id="rId21"/>
      <p:boldItalic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9F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font" Target="fonts/font11.fntdata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font" Target="fonts/font14.fntdata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font" Target="fonts/font9.fntdata"/><Relationship Id="rId20" Type="http://schemas.openxmlformats.org/officeDocument/2006/relationships/font" Target="fonts/font13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4.fntdata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23" Type="http://schemas.openxmlformats.org/officeDocument/2006/relationships/presProps" Target="presProps.xml"/><Relationship Id="rId10" Type="http://schemas.openxmlformats.org/officeDocument/2006/relationships/font" Target="fonts/font3.fntdata"/><Relationship Id="rId19" Type="http://schemas.openxmlformats.org/officeDocument/2006/relationships/font" Target="fonts/font12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2" Type="http://schemas.openxmlformats.org/officeDocument/2006/relationships/font" Target="fonts/font1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59154688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dadf00b5e_0_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8dadf00b5e_0_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429886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2E12C5-35F0-114D-9488-CF9ADAE44E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549FD1-92AD-284A-A978-494F021015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F6704C-D105-8C45-8296-B4DDECF41C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85002-E246-E04C-8C73-99029570F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3BB411-C9A0-734F-9BA4-8A07B7BEB1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120341662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2CC93-AEA9-2F4D-8D92-0D638F856E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F8DEA1-8599-214C-A599-F6CA91F1C1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DF0C8-77AA-4745-A868-74AF34D7A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92313C-E74B-CC4E-B7EE-13A477C1BD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BCF30B-5C01-B742-B63C-403AAF189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2812235813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92C1AA-3936-054F-BF19-64B432A30CA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5B0BC6-F54F-E54C-852E-D0B69E54A4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F1F2E3-0502-4243-A3CD-7E679E18C2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87107B-4096-BE4D-A869-C548614EB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023D4B-555A-3043-83B4-C294917303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467177633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15C74B-E343-6C4F-9EDA-A09468AD9F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D307EE-53FF-D248-BD03-DFFA53145C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C13D9C-1496-4546-AEE3-A7BD72A37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7C56D-7220-9D43-89CC-3D87030B2A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4D26F6-AC30-0548-BCFE-7FE9EC85F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63935205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103977-BAE6-2049-8FCE-68D11E5E49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4F2628-B6EA-334B-BB8C-AF9A0C537B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298C1-E577-8B47-834F-CC26A088A2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088172-BAB6-F844-AD3A-6F803BFC57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B00DFC-1860-254F-A866-A43BD7B83D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110013791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30F92-9E57-F847-8E2C-9C6CFE10C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D7A995-75B0-E749-8A5A-B133CBBCD3D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7D3E74-262F-5549-AB15-9F6DFEE6BBC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7677E9-66F8-BE44-BE9F-92EC5EBAA4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A14853-D4A3-2E4D-8AD7-E2095C49E3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9362FCF-75A5-0B42-AB37-0ABC040E4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96245367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53351B-CF8F-1041-B98F-080424D7AF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C87CEB-FA79-D54F-B565-1D24BB9671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E3447F6-07FC-8A4E-86AA-4F4BEFD5BB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CAE3B2-2D27-B14E-BAE2-30A4F1DE643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E37AD1-D3A7-5A47-90AC-98C80F1481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28BA48-3FAB-6448-B713-77D8DBA985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ABBF32-5513-344A-853B-CC72BEA6E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1DC5C7A-6BDF-FF43-AB20-B8A8D613AA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484812343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7098A3-79B7-A045-94C9-609F0C97E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6439B2-09D7-6A48-900D-EB9FFF71F3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B84B17-E97F-814C-B5F1-3FA745351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AE15D-C595-CB47-B5F1-E99FF27BD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989826688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2A7FB5F-FA83-1745-9DD3-AC5E0528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D43982D-90A1-DA49-B639-B02F1EAB24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F1794A-14CC-BC44-B3A4-C616A64C7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8958592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C8213-9E1E-6445-BF0E-C59E8EC6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8727EE3-8BA1-3A4E-AF41-86E93BFE48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49F81BA-7486-8A45-9992-D059733C2C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204C4F-CEB1-AE4A-BCFC-E58DAFF3F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2400F0C-E764-B845-BC7D-8F04454AA9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2DFA16-E89E-0943-8897-3377047B9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634809874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84;p25">
            <a:extLst>
              <a:ext uri="{FF2B5EF4-FFF2-40B4-BE49-F238E27FC236}">
                <a16:creationId xmlns:a16="http://schemas.microsoft.com/office/drawing/2014/main" id="{E41462B2-CFA5-4140-A353-15005D228860}"/>
              </a:ext>
            </a:extLst>
          </p:cNvPr>
          <p:cNvSpPr/>
          <p:nvPr userDrawn="1"/>
        </p:nvSpPr>
        <p:spPr>
          <a:xfrm>
            <a:off x="720" y="0"/>
            <a:ext cx="3387939" cy="4091947"/>
          </a:xfrm>
          <a:prstGeom prst="rect">
            <a:avLst/>
          </a:prstGeom>
          <a:solidFill>
            <a:schemeClr val="accent3">
              <a:alpha val="48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8B86F8A0-920E-FC4D-807B-59CAF62E83A4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-720" y="721"/>
            <a:ext cx="9144000" cy="4077044"/>
          </a:xfrm>
        </p:spPr>
        <p:txBody>
          <a:bodyPr/>
          <a:lstStyle>
            <a:lvl1pPr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Google Shape;184;p25">
            <a:extLst>
              <a:ext uri="{FF2B5EF4-FFF2-40B4-BE49-F238E27FC236}">
                <a16:creationId xmlns:a16="http://schemas.microsoft.com/office/drawing/2014/main" id="{7CBD26E2-4F71-9B42-B9A7-B130F4B7ED3F}"/>
              </a:ext>
            </a:extLst>
          </p:cNvPr>
          <p:cNvSpPr/>
          <p:nvPr userDrawn="1"/>
        </p:nvSpPr>
        <p:spPr>
          <a:xfrm>
            <a:off x="1320" y="4186517"/>
            <a:ext cx="9142680" cy="98612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0" name="Picture 9" descr="Logo, company name&#10;&#10;Description automatically generated">
            <a:extLst>
              <a:ext uri="{FF2B5EF4-FFF2-40B4-BE49-F238E27FC236}">
                <a16:creationId xmlns:a16="http://schemas.microsoft.com/office/drawing/2014/main" id="{69947619-6382-4042-A2E9-25B433F676E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60" y="4363940"/>
            <a:ext cx="1667434" cy="769874"/>
          </a:xfrm>
          <a:prstGeom prst="rect">
            <a:avLst/>
          </a:prstGeom>
        </p:spPr>
      </p:pic>
      <p:sp>
        <p:nvSpPr>
          <p:cNvPr id="11" name="Google Shape;184;p25">
            <a:extLst>
              <a:ext uri="{FF2B5EF4-FFF2-40B4-BE49-F238E27FC236}">
                <a16:creationId xmlns:a16="http://schemas.microsoft.com/office/drawing/2014/main" id="{402266E9-9A22-4840-8C13-B51CD2079984}"/>
              </a:ext>
            </a:extLst>
          </p:cNvPr>
          <p:cNvSpPr/>
          <p:nvPr userDrawn="1"/>
        </p:nvSpPr>
        <p:spPr>
          <a:xfrm>
            <a:off x="7288306" y="4379699"/>
            <a:ext cx="1765182" cy="654424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2" name="Picture 11" descr="A picture containing ax&#10;&#10;Description automatically generated">
            <a:extLst>
              <a:ext uri="{FF2B5EF4-FFF2-40B4-BE49-F238E27FC236}">
                <a16:creationId xmlns:a16="http://schemas.microsoft.com/office/drawing/2014/main" id="{15C078E3-1FD6-6D43-9A59-62C0022668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3812" y="4730947"/>
            <a:ext cx="255346" cy="20758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2910B58-84C8-CD4E-9869-999EF83BE133}"/>
              </a:ext>
            </a:extLst>
          </p:cNvPr>
          <p:cNvSpPr txBox="1"/>
          <p:nvPr userDrawn="1"/>
        </p:nvSpPr>
        <p:spPr>
          <a:xfrm>
            <a:off x="7651228" y="4682721"/>
            <a:ext cx="144794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iutadella Regular" pitchFamily="2" charset="77"/>
              </a:rPr>
              <a:t>@foodsystems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C115C21-A09E-E842-8117-CEC6D6F18487}"/>
              </a:ext>
            </a:extLst>
          </p:cNvPr>
          <p:cNvSpPr txBox="1"/>
          <p:nvPr userDrawn="1"/>
        </p:nvSpPr>
        <p:spPr>
          <a:xfrm>
            <a:off x="7306236" y="4418359"/>
            <a:ext cx="17651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iutadella Regular" pitchFamily="2" charset="77"/>
              </a:rPr>
              <a:t>#SummitDialogues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15067F7-ABB3-DB4A-84E0-542F99CC74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705" y="258296"/>
            <a:ext cx="2949178" cy="1200150"/>
          </a:xfrm>
          <a:solidFill>
            <a:srgbClr val="4C9F38">
              <a:alpha val="40000"/>
            </a:srgbClr>
          </a:solidFill>
        </p:spPr>
        <p:txBody>
          <a:bodyPr anchor="b"/>
          <a:lstStyle>
            <a:lvl1pPr>
              <a:defRPr sz="2400" b="1">
                <a:solidFill>
                  <a:schemeClr val="tx1"/>
                </a:solidFill>
                <a:latin typeface="Ciutadella Bold" pitchFamily="2" charset="77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764148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9ADEEB6-D536-5641-AE1B-5D37AF4C3C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41A120-9EFE-D548-9BE8-3087AA216B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F2E476-ADC4-B840-B769-80CA05DF0E8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79B40-EB63-4849-BFEA-3D9E82C7BD5D}" type="datetimeFigureOut">
              <a:rPr lang="en-US" smtClean="0"/>
              <a:t>1/5/21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20ED56-D7E4-0244-B573-7E9604EDCC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BBD935-B6F3-9344-ABC7-320083DBA3B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 smtClean="0"/>
              <a:t>‹#›</a:t>
            </a:fld>
            <a:endParaRPr lang="it"/>
          </a:p>
        </p:txBody>
      </p:sp>
    </p:spTree>
    <p:extLst>
      <p:ext uri="{BB962C8B-B14F-4D97-AF65-F5344CB8AC3E}">
        <p14:creationId xmlns:p14="http://schemas.microsoft.com/office/powerpoint/2010/main" val="314608418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tiff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/>
        </p:nvSpPr>
        <p:spPr>
          <a:xfrm>
            <a:off x="202772" y="336272"/>
            <a:ext cx="4517092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7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Oswald"/>
                <a:sym typeface="Oswald"/>
              </a:rPr>
              <a:t>PLANTILLA PARA REDES SOCIALES</a:t>
            </a:r>
          </a:p>
        </p:txBody>
      </p:sp>
      <p:sp>
        <p:nvSpPr>
          <p:cNvPr id="13" name="Google Shape;184;p25">
            <a:extLst>
              <a:ext uri="{FF2B5EF4-FFF2-40B4-BE49-F238E27FC236}">
                <a16:creationId xmlns:a16="http://schemas.microsoft.com/office/drawing/2014/main" id="{21111D98-95AC-8445-8F42-F299B0C27A5E}"/>
              </a:ext>
            </a:extLst>
          </p:cNvPr>
          <p:cNvSpPr/>
          <p:nvPr/>
        </p:nvSpPr>
        <p:spPr>
          <a:xfrm>
            <a:off x="1320" y="-10105"/>
            <a:ext cx="9142680" cy="9861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3"/>
              </a:gs>
              <a:gs pos="100000">
                <a:schemeClr val="bg2"/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8" name="Google Shape;174;p24">
            <a:extLst>
              <a:ext uri="{FF2B5EF4-FFF2-40B4-BE49-F238E27FC236}">
                <a16:creationId xmlns:a16="http://schemas.microsoft.com/office/drawing/2014/main" id="{AB55E9DB-4E8C-754F-B1BF-F74364C87465}"/>
              </a:ext>
            </a:extLst>
          </p:cNvPr>
          <p:cNvSpPr txBox="1"/>
          <p:nvPr/>
        </p:nvSpPr>
        <p:spPr>
          <a:xfrm>
            <a:off x="249086" y="828674"/>
            <a:ext cx="3721815" cy="24125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900" tIns="21900" rIns="21900" bIns="219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La siguiente diapositiva es una plantilla básica que puede adaptar en función de su Diálogo y el canal de redes sociales que utilice. 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  <a:p>
            <a:pPr lvl="0">
              <a:lnSpc>
                <a:spcPct val="90000"/>
              </a:lnSpc>
            </a:pP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Color: verde </a:t>
            </a:r>
            <a:r>
              <a:rPr lang="es-ES" sz="1400" dirty="0" err="1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ODS</a:t>
            </a: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 </a:t>
            </a:r>
            <a:r>
              <a:rPr lang="es-ES" sz="1400" dirty="0" err="1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4C9F38</a:t>
            </a:r>
            <a:endParaRPr lang="es-ES"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Considere desarrollar un conjunto de “imágenes compartidas” de las redes sociales para utilizar distintas imágenes cuando celebre su Diálogo. Utilice imágenes brillantes e inspiradoras que reflejen su tema o el país en el que se centre su Diálogo.</a:t>
            </a: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7C54DE1-83B2-BB48-8F0A-BC842985DE97}"/>
              </a:ext>
            </a:extLst>
          </p:cNvPr>
          <p:cNvGrpSpPr/>
          <p:nvPr/>
        </p:nvGrpSpPr>
        <p:grpSpPr>
          <a:xfrm>
            <a:off x="6727868" y="318135"/>
            <a:ext cx="2167045" cy="852710"/>
            <a:chOff x="6696635" y="220313"/>
            <a:chExt cx="2167045" cy="852710"/>
          </a:xfrm>
        </p:grpSpPr>
        <p:sp>
          <p:nvSpPr>
            <p:cNvPr id="5" name="Rectangular Callout 4">
              <a:extLst>
                <a:ext uri="{FF2B5EF4-FFF2-40B4-BE49-F238E27FC236}">
                  <a16:creationId xmlns:a16="http://schemas.microsoft.com/office/drawing/2014/main" id="{B6F2B121-43EE-1D47-8495-393E8EDD204E}"/>
                </a:ext>
              </a:extLst>
            </p:cNvPr>
            <p:cNvSpPr/>
            <p:nvPr/>
          </p:nvSpPr>
          <p:spPr>
            <a:xfrm>
              <a:off x="6696635" y="220313"/>
              <a:ext cx="2167045" cy="852710"/>
            </a:xfrm>
            <a:prstGeom prst="wedgeRectCallout">
              <a:avLst>
                <a:gd name="adj1" fmla="val 48918"/>
                <a:gd name="adj2" fmla="val 75657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ES" sz="1100" b="1" dirty="0">
                  <a:latin typeface="Roboto" panose="02000000000000000000" pitchFamily="2" charset="0"/>
                  <a:ea typeface="Roboto" panose="02000000000000000000" pitchFamily="2" charset="0"/>
                </a:rPr>
                <a:t>#</a:t>
              </a:r>
              <a:r>
                <a:rPr lang="es-ES" sz="1100" b="1" dirty="0" err="1">
                  <a:latin typeface="Roboto" panose="02000000000000000000" pitchFamily="2" charset="0"/>
                  <a:ea typeface="Roboto" panose="02000000000000000000" pitchFamily="2" charset="0"/>
                </a:rPr>
                <a:t>SummitDialogues</a:t>
              </a:r>
              <a:endParaRPr lang="es-ES" sz="1100" b="1" dirty="0">
                <a:latin typeface="Roboto" panose="02000000000000000000" pitchFamily="2" charset="0"/>
                <a:ea typeface="Roboto" panose="02000000000000000000" pitchFamily="2" charset="0"/>
              </a:endParaRPr>
            </a:p>
            <a:p>
              <a:pPr algn="ctr"/>
              <a:r>
                <a:rPr lang="es-ES" sz="1100" dirty="0">
                  <a:latin typeface="Roboto" panose="02000000000000000000" pitchFamily="2" charset="0"/>
                  <a:ea typeface="Roboto" panose="02000000000000000000" pitchFamily="2" charset="0"/>
                </a:rPr>
                <a:t>¡No olvide etiquetarnos!</a:t>
              </a:r>
            </a:p>
            <a:p>
              <a:pPr algn="ctr"/>
              <a:r>
                <a:rPr lang="es-ES" sz="11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/>
                  <a:sym typeface="Roboto"/>
                </a:rPr>
                <a:t>@</a:t>
              </a:r>
              <a:r>
                <a:rPr lang="es-ES" sz="11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/>
                  <a:sym typeface="Roboto"/>
                </a:rPr>
                <a:t>FoodSystems</a:t>
              </a:r>
              <a:endParaRPr lang="es-ES" sz="11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endParaRPr>
            </a:p>
            <a:p>
              <a:pPr algn="ctr"/>
              <a:r>
                <a:rPr lang="es-ES" sz="1100" dirty="0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/>
                  <a:sym typeface="Roboto"/>
                </a:rPr>
                <a:t>@</a:t>
              </a:r>
              <a:r>
                <a:rPr lang="es-ES" sz="1100" dirty="0" err="1">
                  <a:solidFill>
                    <a:schemeClr val="tx1"/>
                  </a:solidFill>
                  <a:latin typeface="Roboto" panose="02000000000000000000" pitchFamily="2" charset="0"/>
                  <a:ea typeface="Roboto" panose="02000000000000000000" pitchFamily="2" charset="0"/>
                  <a:cs typeface="Roboto"/>
                  <a:sym typeface="Roboto"/>
                </a:rPr>
                <a:t>unfoodsystems</a:t>
              </a:r>
              <a:endParaRPr lang="es-ES" sz="1100" dirty="0">
                <a:solidFill>
                  <a:schemeClr val="tx1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endParaRPr>
            </a:p>
          </p:txBody>
        </p:sp>
        <p:pic>
          <p:nvPicPr>
            <p:cNvPr id="175" name="Google Shape;175;p24"/>
            <p:cNvPicPr preferRelativeResize="0"/>
            <p:nvPr/>
          </p:nvPicPr>
          <p:blipFill>
            <a:blip r:embed="rId3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5491" y="670369"/>
              <a:ext cx="161769" cy="14289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76" name="Google Shape;176;p24"/>
            <p:cNvPicPr preferRelativeResize="0"/>
            <p:nvPr/>
          </p:nvPicPr>
          <p:blipFill>
            <a:blip r:embed="rId4" cstate="email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065491" y="859572"/>
              <a:ext cx="146641" cy="142895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21" name="Google Shape;174;p24">
            <a:extLst>
              <a:ext uri="{FF2B5EF4-FFF2-40B4-BE49-F238E27FC236}">
                <a16:creationId xmlns:a16="http://schemas.microsoft.com/office/drawing/2014/main" id="{60B777A2-DBDD-FB40-AF7A-3D18BAE81D1C}"/>
              </a:ext>
            </a:extLst>
          </p:cNvPr>
          <p:cNvSpPr txBox="1"/>
          <p:nvPr/>
        </p:nvSpPr>
        <p:spPr>
          <a:xfrm>
            <a:off x="4060753" y="4416055"/>
            <a:ext cx="2510286" cy="7070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900" tIns="21900" rIns="21900" bIns="219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Relación de aspecto de la imagen: 16:9 </a:t>
            </a:r>
          </a:p>
          <a:p>
            <a:pPr>
              <a:lnSpc>
                <a:spcPct val="90000"/>
              </a:lnSpc>
            </a:pP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por ejemplo, 1 200 </a:t>
            </a:r>
            <a:r>
              <a:rPr lang="es-ES" sz="1400" dirty="0" err="1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px</a:t>
            </a: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 x 675 </a:t>
            </a:r>
            <a:r>
              <a:rPr lang="es-ES" sz="1400" dirty="0" err="1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px</a:t>
            </a:r>
            <a:endParaRPr lang="es-ES"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  <a:p>
            <a:pPr>
              <a:lnSpc>
                <a:spcPct val="90000"/>
              </a:lnSpc>
            </a:pPr>
            <a:endParaRPr lang="en-US"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</p:txBody>
      </p:sp>
      <p:sp>
        <p:nvSpPr>
          <p:cNvPr id="22" name="Google Shape;172;p24">
            <a:extLst>
              <a:ext uri="{FF2B5EF4-FFF2-40B4-BE49-F238E27FC236}">
                <a16:creationId xmlns:a16="http://schemas.microsoft.com/office/drawing/2014/main" id="{356647A3-9DE2-EF4F-9C4C-A68740C24B4F}"/>
              </a:ext>
            </a:extLst>
          </p:cNvPr>
          <p:cNvSpPr txBox="1"/>
          <p:nvPr/>
        </p:nvSpPr>
        <p:spPr>
          <a:xfrm>
            <a:off x="3982965" y="4017277"/>
            <a:ext cx="2151525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Oswald"/>
                <a:sym typeface="Oswald"/>
              </a:rPr>
              <a:t>TWITTER</a:t>
            </a:r>
          </a:p>
        </p:txBody>
      </p:sp>
      <p:sp>
        <p:nvSpPr>
          <p:cNvPr id="23" name="Google Shape;172;p24">
            <a:extLst>
              <a:ext uri="{FF2B5EF4-FFF2-40B4-BE49-F238E27FC236}">
                <a16:creationId xmlns:a16="http://schemas.microsoft.com/office/drawing/2014/main" id="{AAEC1B22-3CCC-784B-A39F-E5E0737D6F5B}"/>
              </a:ext>
            </a:extLst>
          </p:cNvPr>
          <p:cNvSpPr txBox="1"/>
          <p:nvPr/>
        </p:nvSpPr>
        <p:spPr>
          <a:xfrm>
            <a:off x="6503083" y="4017277"/>
            <a:ext cx="2167045" cy="465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 b="1" dirty="0">
                <a:solidFill>
                  <a:schemeClr val="accent3"/>
                </a:solidFill>
                <a:latin typeface="Roboto" panose="02000000000000000000" pitchFamily="2" charset="0"/>
                <a:ea typeface="Roboto" panose="02000000000000000000" pitchFamily="2" charset="0"/>
                <a:cs typeface="Oswald"/>
                <a:sym typeface="Oswald"/>
              </a:rPr>
              <a:t>INSTAGRAM</a:t>
            </a:r>
          </a:p>
        </p:txBody>
      </p:sp>
      <p:sp>
        <p:nvSpPr>
          <p:cNvPr id="24" name="Google Shape;174;p24">
            <a:extLst>
              <a:ext uri="{FF2B5EF4-FFF2-40B4-BE49-F238E27FC236}">
                <a16:creationId xmlns:a16="http://schemas.microsoft.com/office/drawing/2014/main" id="{203CB8D7-4BBC-214E-A576-57367E9D678E}"/>
              </a:ext>
            </a:extLst>
          </p:cNvPr>
          <p:cNvSpPr txBox="1"/>
          <p:nvPr/>
        </p:nvSpPr>
        <p:spPr>
          <a:xfrm>
            <a:off x="6571039" y="4401734"/>
            <a:ext cx="2713607" cy="2790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1900" tIns="21900" rIns="21900" bIns="21900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Fotos 1 080 </a:t>
            </a:r>
            <a:r>
              <a:rPr lang="es-ES" sz="1400" dirty="0" err="1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px</a:t>
            </a:r>
            <a:r>
              <a:rPr lang="es-ES" sz="140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 por 1 080 </a:t>
            </a:r>
            <a:r>
              <a:rPr lang="es-ES" sz="1400" dirty="0" err="1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px</a:t>
            </a:r>
            <a:endParaRPr lang="es-ES" sz="1400" dirty="0">
              <a:solidFill>
                <a:srgbClr val="00012E"/>
              </a:solidFill>
              <a:latin typeface="Roboto" panose="02000000000000000000" pitchFamily="2" charset="0"/>
              <a:ea typeface="Roboto" panose="02000000000000000000" pitchFamily="2" charset="0"/>
              <a:cs typeface="Roboto"/>
              <a:sym typeface="Roboto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6667D4B-70B2-6C43-952B-CBE8C722D8E0}"/>
              </a:ext>
            </a:extLst>
          </p:cNvPr>
          <p:cNvSpPr/>
          <p:nvPr/>
        </p:nvSpPr>
        <p:spPr>
          <a:xfrm>
            <a:off x="175317" y="3416260"/>
            <a:ext cx="5653983" cy="528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90000"/>
              </a:lnSpc>
            </a:pPr>
            <a:r>
              <a:rPr lang="es-ES" sz="1050" dirty="0">
                <a:solidFill>
                  <a:srgbClr val="00012E"/>
                </a:solidFill>
                <a:latin typeface="Roboto" panose="02000000000000000000" pitchFamily="2" charset="0"/>
                <a:ea typeface="Roboto" panose="02000000000000000000" pitchFamily="2" charset="0"/>
                <a:cs typeface="Roboto"/>
                <a:sym typeface="Roboto"/>
              </a:rPr>
              <a:t>Nota: no olvide citar al fotógrafo a menos que su foto no requiera ninguna atribución. Antes de fotografiar a una persona, asegúrese de que esta le da permiso para hacerlo e incluya las fotografías como parte de su plan de comunicaciones.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FC78074-8ABB-5344-B5B1-32132B5863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0901" y="487285"/>
            <a:ext cx="4762500" cy="3009900"/>
          </a:xfrm>
          <a:prstGeom prst="rect">
            <a:avLst/>
          </a:prstGeom>
        </p:spPr>
      </p:pic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DA408592-4230-0D45-8116-67DAEA19FA1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2772" y="4154679"/>
            <a:ext cx="1491467" cy="77318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Text&#10;&#10;Description automatically generated with low confidence">
            <a:extLst>
              <a:ext uri="{FF2B5EF4-FFF2-40B4-BE49-F238E27FC236}">
                <a16:creationId xmlns:a16="http://schemas.microsoft.com/office/drawing/2014/main" id="{A521A2E5-B8C7-6A4D-BDE9-2780B9A795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1412" y="4186343"/>
            <a:ext cx="1923551" cy="997178"/>
          </a:xfrm>
        </p:spPr>
      </p:pic>
      <p:sp>
        <p:nvSpPr>
          <p:cNvPr id="6" name="Google Shape;184;p25">
            <a:extLst>
              <a:ext uri="{FF2B5EF4-FFF2-40B4-BE49-F238E27FC236}">
                <a16:creationId xmlns:a16="http://schemas.microsoft.com/office/drawing/2014/main" id="{0D16EBFD-D79D-5D42-ACDE-FA44389CFC87}"/>
              </a:ext>
            </a:extLst>
          </p:cNvPr>
          <p:cNvSpPr/>
          <p:nvPr/>
        </p:nvSpPr>
        <p:spPr>
          <a:xfrm>
            <a:off x="1320" y="4186517"/>
            <a:ext cx="9142680" cy="98612"/>
          </a:xfrm>
          <a:prstGeom prst="rect">
            <a:avLst/>
          </a:prstGeom>
          <a:gradFill flip="none" rotWithShape="1">
            <a:gsLst>
              <a:gs pos="0">
                <a:schemeClr val="accent3"/>
              </a:gs>
              <a:gs pos="50000">
                <a:schemeClr val="accent3"/>
              </a:gs>
              <a:gs pos="100000">
                <a:schemeClr val="bg2"/>
              </a:gs>
            </a:gsLst>
            <a:lin ang="0" scaled="1"/>
            <a:tileRect/>
          </a:gra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8" name="Google Shape;184;p25">
            <a:extLst>
              <a:ext uri="{FF2B5EF4-FFF2-40B4-BE49-F238E27FC236}">
                <a16:creationId xmlns:a16="http://schemas.microsoft.com/office/drawing/2014/main" id="{8E927547-CB19-DB46-A5C5-48FE272679C7}"/>
              </a:ext>
            </a:extLst>
          </p:cNvPr>
          <p:cNvSpPr/>
          <p:nvPr/>
        </p:nvSpPr>
        <p:spPr>
          <a:xfrm>
            <a:off x="7288306" y="4379699"/>
            <a:ext cx="1765182" cy="654424"/>
          </a:xfrm>
          <a:prstGeom prst="rect">
            <a:avLst/>
          </a:prstGeom>
          <a:solidFill>
            <a:schemeClr val="accent3"/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pic>
        <p:nvPicPr>
          <p:cNvPr id="9" name="Picture 8" descr="A picture containing ax&#10;&#10;Description automatically generated">
            <a:extLst>
              <a:ext uri="{FF2B5EF4-FFF2-40B4-BE49-F238E27FC236}">
                <a16:creationId xmlns:a16="http://schemas.microsoft.com/office/drawing/2014/main" id="{67842349-8225-3A4C-9B41-9A475D7C7B4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13812" y="4730947"/>
            <a:ext cx="255346" cy="20758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EB96135-42A0-6646-826F-55E3A341EBB7}"/>
              </a:ext>
            </a:extLst>
          </p:cNvPr>
          <p:cNvSpPr txBox="1"/>
          <p:nvPr/>
        </p:nvSpPr>
        <p:spPr>
          <a:xfrm>
            <a:off x="7651228" y="4682721"/>
            <a:ext cx="14479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Roboto" panose="02000000000000000000" pitchFamily="2" charset="0"/>
                <a:ea typeface="Roboto" panose="02000000000000000000" pitchFamily="2" charset="0"/>
              </a:rPr>
              <a:t>@</a:t>
            </a:r>
            <a:r>
              <a:rPr lang="es-ES" sz="1400" dirty="0" err="1">
                <a:latin typeface="Roboto" panose="02000000000000000000" pitchFamily="2" charset="0"/>
                <a:ea typeface="Roboto" panose="02000000000000000000" pitchFamily="2" charset="0"/>
              </a:rPr>
              <a:t>foodsystems</a:t>
            </a:r>
            <a:endParaRPr lang="es-E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A2A0DD1E-DCED-5543-B193-971A78A4018A}"/>
              </a:ext>
            </a:extLst>
          </p:cNvPr>
          <p:cNvSpPr txBox="1"/>
          <p:nvPr/>
        </p:nvSpPr>
        <p:spPr>
          <a:xfrm>
            <a:off x="7306236" y="4418359"/>
            <a:ext cx="17651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latin typeface="Roboto" panose="02000000000000000000" pitchFamily="2" charset="0"/>
                <a:ea typeface="Roboto" panose="02000000000000000000" pitchFamily="2" charset="0"/>
              </a:rPr>
              <a:t>#</a:t>
            </a:r>
            <a:r>
              <a:rPr lang="es-ES" sz="1400" dirty="0" err="1">
                <a:latin typeface="Roboto" panose="02000000000000000000" pitchFamily="2" charset="0"/>
                <a:ea typeface="Roboto" panose="02000000000000000000" pitchFamily="2" charset="0"/>
              </a:rPr>
              <a:t>SummitDialogues</a:t>
            </a:r>
            <a:endParaRPr lang="es-ES" sz="1400" dirty="0"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5" name="Google Shape;184;p25">
            <a:extLst>
              <a:ext uri="{FF2B5EF4-FFF2-40B4-BE49-F238E27FC236}">
                <a16:creationId xmlns:a16="http://schemas.microsoft.com/office/drawing/2014/main" id="{2688F3D4-0BE6-FF44-A3F5-6ECA21712014}"/>
              </a:ext>
            </a:extLst>
          </p:cNvPr>
          <p:cNvSpPr/>
          <p:nvPr/>
        </p:nvSpPr>
        <p:spPr>
          <a:xfrm>
            <a:off x="720" y="0"/>
            <a:ext cx="3387939" cy="4091947"/>
          </a:xfrm>
          <a:prstGeom prst="rect">
            <a:avLst/>
          </a:prstGeom>
          <a:solidFill>
            <a:schemeClr val="accent3">
              <a:alpha val="48000"/>
            </a:schemeClr>
          </a:solidFill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oboto" panose="02000000000000000000" pitchFamily="2" charset="0"/>
              <a:ea typeface="Roboto" panose="02000000000000000000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A1F36CC-A2EE-0847-B17F-513BB1BE9410}"/>
              </a:ext>
            </a:extLst>
          </p:cNvPr>
          <p:cNvSpPr txBox="1"/>
          <p:nvPr/>
        </p:nvSpPr>
        <p:spPr>
          <a:xfrm>
            <a:off x="224118" y="466165"/>
            <a:ext cx="2617405" cy="353943"/>
          </a:xfrm>
          <a:prstGeom prst="rect">
            <a:avLst/>
          </a:prstGeom>
          <a:solidFill>
            <a:srgbClr val="4C9F38">
              <a:alpha val="61961"/>
            </a:srgbClr>
          </a:solidFill>
        </p:spPr>
        <p:txBody>
          <a:bodyPr wrap="square" bIns="0" rtlCol="0">
            <a:spAutoFit/>
          </a:bodyPr>
          <a:lstStyle/>
          <a:p>
            <a:r>
              <a:rPr lang="es-ES" sz="2000" b="1" dirty="0">
                <a:latin typeface="Roboto" panose="02000000000000000000" pitchFamily="2" charset="0"/>
                <a:ea typeface="Roboto" panose="02000000000000000000" pitchFamily="2" charset="0"/>
              </a:rPr>
              <a:t>PAÍS/TEMA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C401E20-F37B-C746-B977-ECCC04DD3535}"/>
              </a:ext>
            </a:extLst>
          </p:cNvPr>
          <p:cNvSpPr txBox="1"/>
          <p:nvPr/>
        </p:nvSpPr>
        <p:spPr>
          <a:xfrm>
            <a:off x="224118" y="930067"/>
            <a:ext cx="2877670" cy="1523494"/>
          </a:xfrm>
          <a:prstGeom prst="rect">
            <a:avLst/>
          </a:prstGeom>
          <a:solidFill>
            <a:srgbClr val="4C9F38">
              <a:alpha val="61961"/>
            </a:srgbClr>
          </a:solidFill>
        </p:spPr>
        <p:txBody>
          <a:bodyPr wrap="square" bIns="0" rtlCol="0">
            <a:spAutoFit/>
          </a:bodyPr>
          <a:lstStyle/>
          <a:p>
            <a:r>
              <a:rPr lang="es-ES" sz="2000" b="1" dirty="0">
                <a:latin typeface="Roboto" panose="02000000000000000000" pitchFamily="2" charset="0"/>
                <a:ea typeface="Roboto" panose="02000000000000000000" pitchFamily="2" charset="0"/>
              </a:rPr>
              <a:t>DIÁLOGOS DE LA CUMBRE SOBRE LOS</a:t>
            </a:r>
            <a:r>
              <a:rPr lang="es-ES" sz="1600" b="1" dirty="0">
                <a:latin typeface="Roboto" panose="02000000000000000000" pitchFamily="2" charset="0"/>
                <a:ea typeface="Roboto" panose="02000000000000000000" pitchFamily="2" charset="0"/>
              </a:rPr>
              <a:t> </a:t>
            </a:r>
            <a:r>
              <a:rPr lang="es-ES" sz="2800" b="1" dirty="0">
                <a:latin typeface="Roboto" panose="02000000000000000000" pitchFamily="2" charset="0"/>
                <a:ea typeface="Roboto" panose="02000000000000000000" pitchFamily="2" charset="0"/>
              </a:rPr>
              <a:t>SISTEMAS ALIMENTARIOS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7D4BF92-7682-0D47-86F3-D1ECF9430403}"/>
              </a:ext>
            </a:extLst>
          </p:cNvPr>
          <p:cNvSpPr txBox="1"/>
          <p:nvPr/>
        </p:nvSpPr>
        <p:spPr>
          <a:xfrm>
            <a:off x="224118" y="2443836"/>
            <a:ext cx="2877670" cy="415498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s-ES" sz="2400" b="1" dirty="0">
                <a:latin typeface="Roboto" panose="02000000000000000000" pitchFamily="2" charset="0"/>
                <a:ea typeface="Roboto" panose="02000000000000000000" pitchFamily="2" charset="0"/>
              </a:rPr>
              <a:t>TÍTULO DEL DIÁLOGO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4D0547-1CB4-7945-A695-3EF81BE73E9C}"/>
              </a:ext>
            </a:extLst>
          </p:cNvPr>
          <p:cNvSpPr txBox="1"/>
          <p:nvPr/>
        </p:nvSpPr>
        <p:spPr>
          <a:xfrm>
            <a:off x="138953" y="3771484"/>
            <a:ext cx="3128682" cy="230832"/>
          </a:xfrm>
          <a:prstGeom prst="rect">
            <a:avLst/>
          </a:prstGeom>
          <a:noFill/>
        </p:spPr>
        <p:txBody>
          <a:bodyPr wrap="square" bIns="0" rtlCol="0">
            <a:spAutoFit/>
          </a:bodyPr>
          <a:lstStyle/>
          <a:p>
            <a:r>
              <a:rPr lang="es-ES" sz="1200">
                <a:latin typeface="Roboto" panose="02000000000000000000" pitchFamily="2" charset="0"/>
                <a:ea typeface="Roboto" panose="02000000000000000000" pitchFamily="2" charset="0"/>
              </a:rPr>
              <a:t>Fecha/lugar </a:t>
            </a:r>
          </a:p>
        </p:txBody>
      </p:sp>
    </p:spTree>
    <p:extLst>
      <p:ext uri="{BB962C8B-B14F-4D97-AF65-F5344CB8AC3E}">
        <p14:creationId xmlns:p14="http://schemas.microsoft.com/office/powerpoint/2010/main" val="4046855725"/>
      </p:ext>
    </p:extLst>
  </p:cSld>
  <p:clrMapOvr>
    <a:masterClrMapping/>
  </p:clrMapOvr>
</p:sld>
</file>

<file path=ppt/theme/theme1.xml><?xml version="1.0" encoding="utf-8"?>
<a:theme xmlns:a="http://schemas.openxmlformats.org/drawingml/2006/main" name="4SD FSS">
  <a:themeElements>
    <a:clrScheme name="SDG 4SD">
      <a:dk1>
        <a:srgbClr val="000000"/>
      </a:dk1>
      <a:lt1>
        <a:srgbClr val="FFFFFF"/>
      </a:lt1>
      <a:dk2>
        <a:srgbClr val="00689D"/>
      </a:dk2>
      <a:lt2>
        <a:srgbClr val="E7E6E6"/>
      </a:lt2>
      <a:accent1>
        <a:srgbClr val="E5243B"/>
      </a:accent1>
      <a:accent2>
        <a:srgbClr val="DDA63A"/>
      </a:accent2>
      <a:accent3>
        <a:srgbClr val="4C9F38"/>
      </a:accent3>
      <a:accent4>
        <a:srgbClr val="C5192C"/>
      </a:accent4>
      <a:accent5>
        <a:srgbClr val="FF3A20"/>
      </a:accent5>
      <a:accent6>
        <a:srgbClr val="26BDE2"/>
      </a:accent6>
      <a:hlink>
        <a:srgbClr val="0A97D9"/>
      </a:hlink>
      <a:folHlink>
        <a:srgbClr val="194869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4SD" id="{F71DF331-D27A-8A41-ABE3-E10CCA892360}" vid="{5C9828DF-04F4-5C4B-91CF-14926A6AA165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E9F7376848004D83BD683AA9B540F1" ma:contentTypeVersion="12" ma:contentTypeDescription="Create a new document." ma:contentTypeScope="" ma:versionID="2dcce0565bbedc43513631f78ccd55e8">
  <xsd:schema xmlns:xsd="http://www.w3.org/2001/XMLSchema" xmlns:xs="http://www.w3.org/2001/XMLSchema" xmlns:p="http://schemas.microsoft.com/office/2006/metadata/properties" xmlns:ns2="f4ff0fce-e5d5-42cd-9105-a47e3cb12ea8" xmlns:ns3="adfe89a1-b0ab-4b90-bce0-c66b4cfd29be" targetNamespace="http://schemas.microsoft.com/office/2006/metadata/properties" ma:root="true" ma:fieldsID="1a9746f6723e7a9ea3af43545bc1b1ac" ns2:_="" ns3:_="">
    <xsd:import namespace="f4ff0fce-e5d5-42cd-9105-a47e3cb12ea8"/>
    <xsd:import namespace="adfe89a1-b0ab-4b90-bce0-c66b4cfd29b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ff0fce-e5d5-42cd-9105-a47e3cb12ea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dfe89a1-b0ab-4b90-bce0-c66b4cfd29be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F5C3DD2-0344-4CFC-985A-2A8E43F665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8BD0320-5951-405D-9E22-987BFDE2FF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4ff0fce-e5d5-42cd-9105-a47e3cb12ea8"/>
    <ds:schemaRef ds:uri="adfe89a1-b0ab-4b90-bce0-c66b4cfd29b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4F4F314-C394-4442-B9E5-3D6F5113A7ED}">
  <ds:schemaRefs>
    <ds:schemaRef ds:uri="http://purl.org/dc/dcmitype/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schemas.microsoft.com/office/infopath/2007/PartnerControls"/>
    <ds:schemaRef ds:uri="adfe89a1-b0ab-4b90-bce0-c66b4cfd29be"/>
    <ds:schemaRef ds:uri="http://schemas.microsoft.com/office/2006/metadata/properties"/>
    <ds:schemaRef ds:uri="f4ff0fce-e5d5-42cd-9105-a47e3cb12ea8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4SD FSS</Template>
  <TotalTime>0</TotalTime>
  <Words>179</Words>
  <Application>Microsoft Macintosh PowerPoint</Application>
  <PresentationFormat>On-screen Show (16:9)</PresentationFormat>
  <Paragraphs>22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Ciutadella Bold</vt:lpstr>
      <vt:lpstr>Ciutadella</vt:lpstr>
      <vt:lpstr>Calibri</vt:lpstr>
      <vt:lpstr>Arial</vt:lpstr>
      <vt:lpstr>Roboto</vt:lpstr>
      <vt:lpstr>Calibri Light</vt:lpstr>
      <vt:lpstr>4SD FSS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</dc:creator>
  <cp:lastModifiedBy>Thuy Nguyen</cp:lastModifiedBy>
  <cp:revision>21</cp:revision>
  <dcterms:modified xsi:type="dcterms:W3CDTF">2021-01-05T16:52:08Z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0x0101001BE9F7376848004D83BD683AA9B540F1</vt:lpwstr>
  </property>
</Properties>
</file>