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6" r:id="rId4"/>
  </p:sldMasterIdLst>
  <p:notesMasterIdLst>
    <p:notesMasterId r:id="rId20"/>
  </p:notesMasterIdLst>
  <p:sldIdLst>
    <p:sldId id="274" r:id="rId5"/>
    <p:sldId id="256" r:id="rId6"/>
    <p:sldId id="271" r:id="rId7"/>
    <p:sldId id="268" r:id="rId8"/>
    <p:sldId id="280" r:id="rId9"/>
    <p:sldId id="281" r:id="rId10"/>
    <p:sldId id="284" r:id="rId11"/>
    <p:sldId id="279" r:id="rId12"/>
    <p:sldId id="276" r:id="rId13"/>
    <p:sldId id="282" r:id="rId14"/>
    <p:sldId id="283" r:id="rId15"/>
    <p:sldId id="285" r:id="rId16"/>
    <p:sldId id="286" r:id="rId17"/>
    <p:sldId id="265" r:id="rId18"/>
    <p:sldId id="267" r:id="rId19"/>
  </p:sldIdLst>
  <p:sldSz cx="9144000" cy="5143500" type="screen16x9"/>
  <p:notesSz cx="6858000" cy="9144000"/>
  <p:embeddedFontLst>
    <p:embeddedFont>
      <p:font typeface="Calibri" panose="020F0502020204030204" pitchFamily="34" charset="0"/>
      <p:regular r:id="rId21"/>
      <p:bold r:id="rId22"/>
      <p:italic r:id="rId23"/>
      <p:boldItalic r:id="rId24"/>
    </p:embeddedFont>
    <p:embeddedFont>
      <p:font typeface="Calibri Light" panose="020F0302020204030204" pitchFamily="34" charset="0"/>
      <p:regular r:id="rId25"/>
      <p:italic r:id="rId26"/>
    </p:embeddedFont>
    <p:embeddedFont>
      <p:font typeface="Ciutadella Bold" pitchFamily="2" charset="77"/>
      <p:bold r:id="rId27"/>
    </p:embeddedFont>
    <p:embeddedFont>
      <p:font typeface="Ciutadella Regular" pitchFamily="2" charset="77"/>
      <p:regular r:id="rId28"/>
    </p:embeddedFont>
    <p:embeddedFont>
      <p:font typeface="Montserrat" pitchFamily="2" charset="77"/>
      <p:regular r:id="rId29"/>
      <p:bold r:id="rId30"/>
    </p:embeddedFont>
    <p:embeddedFont>
      <p:font typeface="Roboto" panose="02000000000000000000" pitchFamily="2" charset="0"/>
      <p:regular r:id="rId31"/>
      <p:bold r:id="rId32"/>
      <p:italic r:id="rId33"/>
      <p:boldItalic r:id="rId34"/>
    </p:embeddedFont>
  </p:embeddedFontLst>
  <p:custDataLst>
    <p:tags r:id="rId35"/>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e O’Donoghue" initials="AO" lastIdx="1" clrIdx="0">
    <p:extLst>
      <p:ext uri="{19B8F6BF-5375-455C-9EA6-DF929625EA0E}">
        <p15:presenceInfo xmlns:p15="http://schemas.microsoft.com/office/powerpoint/2012/main" userId="Arne O’Donoghue" providerId="None"/>
      </p:ext>
    </p:extLst>
  </p:cmAuthor>
  <p:cmAuthor id="2" name="Arne O’Donoghue" initials="AO [2]" lastIdx="1" clrIdx="1">
    <p:extLst>
      <p:ext uri="{19B8F6BF-5375-455C-9EA6-DF929625EA0E}">
        <p15:presenceInfo xmlns:p15="http://schemas.microsoft.com/office/powerpoint/2012/main" userId="S::arne@4sd.info::f03d3002-3a12-4356-8862-e23173ebe40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EC4659-3F41-96DB-7001-5611430FE8B6}" v="6" dt="2020-10-30T14:34:51.433"/>
    <p1510:client id="{800D6712-3F65-704B-DDA3-5A5AF00ECEF0}" v="6" dt="2020-10-30T09:59:09.409"/>
    <p1510:client id="{968256AF-9D1C-BA59-F493-DC5D0F522078}" v="52" dt="2020-10-30T10:16:19.737"/>
  </p1510:revLst>
</p1510:revInfo>
</file>

<file path=ppt/tableStyles.xml><?xml version="1.0" encoding="utf-8"?>
<a:tblStyleLst xmlns:a="http://schemas.openxmlformats.org/drawingml/2006/main" def="{FD7C7650-FE6B-49C0-A9AC-F12B096E810C}">
  <a:tblStyle styleId="{FD7C7650-FE6B-49C0-A9AC-F12B096E810C}" styleName="Table_0">
    <a:wholeTbl>
      <a:tcTxStyle b="off" i="off">
        <a:font>
          <a:latin typeface="Calibri"/>
          <a:ea typeface="Calibri"/>
          <a:cs typeface="Calibri"/>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fill>
          <a:solidFill>
            <a:schemeClr val="dk1">
              <a:alpha val="20000"/>
            </a:schemeClr>
          </a:solidFill>
        </a:fill>
      </a:tcStyle>
    </a:band1H>
    <a:band2H>
      <a:tcTxStyle/>
      <a:tcStyle>
        <a:tcBdr/>
      </a:tcStyle>
    </a:band2H>
    <a:band1V>
      <a:tcTxStyle/>
      <a:tcStyle>
        <a:tcBdr/>
        <a:fill>
          <a:solidFill>
            <a:schemeClr val="dk1">
              <a:alpha val="20000"/>
            </a:schemeClr>
          </a:solidFill>
        </a:fill>
      </a:tcStyle>
    </a:band1V>
    <a:band2V>
      <a:tcTxStyle/>
      <a:tcStyle>
        <a:tcBdr/>
      </a:tcStyle>
    </a:band2V>
    <a:lastCol>
      <a:tcTxStyle b="on" i="off"/>
      <a:tcStyle>
        <a:tcBdr/>
      </a:tcStyle>
    </a:lastCol>
    <a:firstCol>
      <a:tcTxStyle b="on" i="off"/>
      <a:tcStyle>
        <a:tcBdr/>
      </a:tcStyle>
    </a:firstCol>
    <a:lastRow>
      <a:tcTxStyle b="on" i="off"/>
      <a:tcStyle>
        <a:tcBdr>
          <a:top>
            <a:ln w="12700" cap="flat" cmpd="sng">
              <a:solidFill>
                <a:schemeClr val="dk1"/>
              </a:solidFill>
              <a:prstDash val="solid"/>
              <a:round/>
              <a:headEnd type="none" w="sm" len="sm"/>
              <a:tailEnd type="none" w="sm" len="sm"/>
            </a:ln>
          </a:top>
        </a:tcBdr>
        <a:fill>
          <a:solidFill>
            <a:srgbClr val="FFFFFF">
              <a:alpha val="0"/>
            </a:srgbClr>
          </a:solidFill>
        </a:fill>
      </a:tcStyle>
    </a:lastRow>
    <a:seCell>
      <a:tcTxStyle/>
      <a:tcStyle>
        <a:tcBdr/>
      </a:tcStyle>
    </a:seCell>
    <a:swCell>
      <a:tcTxStyle/>
      <a:tcStyle>
        <a:tcBdr/>
      </a:tcStyle>
    </a:swCell>
    <a:firstRow>
      <a:tcTxStyle b="on" i="off"/>
      <a:tcStyle>
        <a:tcBdr>
          <a:bottom>
            <a:ln w="12700" cap="flat" cmpd="sng">
              <a:solidFill>
                <a:schemeClr val="dk1"/>
              </a:solidFill>
              <a:prstDash val="solid"/>
              <a:round/>
              <a:headEnd type="none" w="sm" len="sm"/>
              <a:tailEnd type="none" w="sm" len="sm"/>
            </a:ln>
          </a:bottom>
        </a:tcBdr>
        <a:fill>
          <a:solidFill>
            <a:srgbClr val="FFFFFF">
              <a:alpha val="0"/>
            </a:srgbClr>
          </a:solidFill>
        </a:fill>
      </a:tcStyle>
    </a:firstRow>
    <a:neCell>
      <a:tcTxStyle/>
      <a:tcStyle>
        <a:tcBdr/>
      </a:tcStyle>
    </a:neCell>
    <a:nwCell>
      <a:tcTxStyle/>
      <a:tcStyle>
        <a:tcBdr/>
      </a:tcStyle>
    </a:nwCell>
  </a:tblStyle>
  <a:tblStyle styleId="{63D84CE1-A0C3-4A44-973F-AB54A9E80270}" styleName="Table_1">
    <a:wholeTbl>
      <a:tcTxStyle b="off" i="off">
        <a:font>
          <a:latin typeface="Calibri"/>
          <a:ea typeface="Calibri"/>
          <a:cs typeface="Calibri"/>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b="off" i="off"/>
      <a:tcStyle>
        <a:tcBdr/>
        <a:fill>
          <a:solidFill>
            <a:schemeClr val="dk1">
              <a:alpha val="20000"/>
            </a:schemeClr>
          </a:solidFill>
        </a:fill>
      </a:tcStyle>
    </a:band1H>
    <a:band2H>
      <a:tcTxStyle b="off" i="off"/>
      <a:tcStyle>
        <a:tcBdr/>
      </a:tcStyle>
    </a:band2H>
    <a:band1V>
      <a:tcTxStyle b="off" i="off"/>
      <a:tcStyle>
        <a:tcBdr/>
        <a:fill>
          <a:solidFill>
            <a:schemeClr val="dk1">
              <a:alpha val="20000"/>
            </a:schemeClr>
          </a:solidFill>
        </a:fill>
      </a:tcStyle>
    </a:band1V>
    <a:band2V>
      <a:tcTxStyle b="off" i="off"/>
      <a:tcStyle>
        <a:tcBdr/>
      </a:tcStyle>
    </a:band2V>
    <a:lastCol>
      <a:tcTxStyle b="on" i="off"/>
      <a:tcStyle>
        <a:tcBdr/>
      </a:tcStyle>
    </a:lastCol>
    <a:firstCol>
      <a:tcTxStyle b="on" i="off"/>
      <a:tcStyle>
        <a:tcBdr/>
      </a:tcStyle>
    </a:firstCol>
    <a:lastRow>
      <a:tcTxStyle b="on" i="off"/>
      <a:tcStyle>
        <a:tcBdr>
          <a:top>
            <a:ln w="12700" cap="flat" cmpd="sng">
              <a:solidFill>
                <a:schemeClr val="dk1"/>
              </a:solidFill>
              <a:prstDash val="solid"/>
              <a:round/>
              <a:headEnd type="none" w="sm" len="sm"/>
              <a:tailEnd type="none" w="sm" len="sm"/>
            </a:ln>
          </a:top>
        </a:tcBdr>
        <a:fill>
          <a:solidFill>
            <a:srgbClr val="FFFFFF">
              <a:alpha val="0"/>
            </a:srgbClr>
          </a:solidFill>
        </a:fill>
      </a:tcStyle>
    </a:lastRow>
    <a:seCell>
      <a:tcTxStyle b="off" i="off"/>
      <a:tcStyle>
        <a:tcBdr/>
      </a:tcStyle>
    </a:seCell>
    <a:swCell>
      <a:tcTxStyle b="off" i="off"/>
      <a:tcStyle>
        <a:tcBdr/>
      </a:tcStyle>
    </a:swCell>
    <a:firstRow>
      <a:tcTxStyle b="on" i="off"/>
      <a:tcStyle>
        <a:tcBdr>
          <a:bottom>
            <a:ln w="12700" cap="flat" cmpd="sng">
              <a:solidFill>
                <a:schemeClr val="dk1"/>
              </a:solidFill>
              <a:prstDash val="solid"/>
              <a:round/>
              <a:headEnd type="none" w="sm" len="sm"/>
              <a:tailEnd type="none" w="sm" len="sm"/>
            </a:ln>
          </a:bottom>
        </a:tcBdr>
        <a:fill>
          <a:solidFill>
            <a:srgbClr val="FFFFFF">
              <a:alpha val="0"/>
            </a:srgbClr>
          </a:solidFill>
        </a:fill>
      </a:tcStyle>
    </a:firstRow>
    <a:neCell>
      <a:tcTxStyle b="off" i="off"/>
      <a:tcStyle>
        <a:tcBdr/>
      </a:tcStyle>
    </a:neCell>
    <a:nwCell>
      <a:tcTxStyle b="off" i="off"/>
      <a:tcStyle>
        <a:tcBdr/>
      </a:tcStyle>
    </a:nwCel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56" d="100"/>
          <a:sy n="156" d="100"/>
        </p:scale>
        <p:origin x="808"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6.fntdata"/><Relationship Id="rId39" Type="http://schemas.openxmlformats.org/officeDocument/2006/relationships/theme" Target="theme/theme1.xml"/><Relationship Id="rId21" Type="http://schemas.openxmlformats.org/officeDocument/2006/relationships/font" Target="fonts/font1.fntdata"/><Relationship Id="rId34" Type="http://schemas.openxmlformats.org/officeDocument/2006/relationships/font" Target="fonts/font14.fntdata"/><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29" Type="http://schemas.openxmlformats.org/officeDocument/2006/relationships/font" Target="fonts/font9.fntdata"/><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11.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tags" Target="tags/tag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52912647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2400"/>
              <a:buFont typeface="Montserrat"/>
              <a:buNone/>
            </a:pPr>
            <a:endParaRPr/>
          </a:p>
        </p:txBody>
      </p:sp>
      <p:sp>
        <p:nvSpPr>
          <p:cNvPr id="37" name="Google Shape;37;p1:notes"/>
          <p:cNvSpPr>
            <a:spLocks noGrp="1" noRot="1" noChangeAspect="1"/>
          </p:cNvSpPr>
          <p:nvPr>
            <p:ph type="sldImg" idx="2"/>
          </p:nvPr>
        </p:nvSpPr>
        <p:spPr>
          <a:xfrm>
            <a:off x="379413" y="685800"/>
            <a:ext cx="6097587"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08297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r>
              <a:rPr lang="en-US"/>
              <a:t>It is important to stress that sustainable food systems should fulfill </a:t>
            </a:r>
            <a:r>
              <a:rPr lang="en-US" b="1"/>
              <a:t>several purposes </a:t>
            </a:r>
            <a:r>
              <a:rPr lang="en-US"/>
              <a:t>as illustrated above. </a:t>
            </a:r>
          </a:p>
          <a:p>
            <a:pPr>
              <a:buNone/>
            </a:pPr>
            <a:endParaRPr lang="en-US"/>
          </a:p>
          <a:p>
            <a:pPr>
              <a:buNone/>
            </a:pPr>
            <a:r>
              <a:rPr lang="en-US"/>
              <a:t>The various outcomes of food systems can be presented in different ways, emphasizing various aspects (e.g. some frameworks also highlight the outcomes of food systems related to governance and territorial balance).  </a:t>
            </a:r>
          </a:p>
          <a:p>
            <a:pPr>
              <a:buNone/>
            </a:pPr>
            <a:endParaRPr lang="en-US"/>
          </a:p>
          <a:p>
            <a:pPr>
              <a:buNone/>
            </a:pPr>
            <a:r>
              <a:rPr lang="en-US"/>
              <a:t>The important element is to convey that food systems do much more than provide food! </a:t>
            </a:r>
          </a:p>
          <a:p>
            <a:pPr>
              <a:buNone/>
            </a:pPr>
            <a:endParaRPr lang="en-US"/>
          </a:p>
          <a:p>
            <a:pPr>
              <a:buNone/>
            </a:pPr>
            <a:r>
              <a:rPr lang="en-US"/>
              <a:t>They are a fundamental part of the social, cultural and economic fabric. Furthermore, these outcomes are achieved simultaneously. They often entail making choices and addressing trade-offs (e.g. between keeping prices low for consumers but ensuring food suppliers can make a decent income). </a:t>
            </a:r>
          </a:p>
          <a:p>
            <a:pPr>
              <a:buNone/>
            </a:pPr>
            <a:endParaRPr lang="en-US"/>
          </a:p>
          <a:p>
            <a:pPr>
              <a:buNone/>
            </a:pPr>
            <a:r>
              <a:rPr lang="en-US"/>
              <a:t>Finally, all outcomes are implemented locally, and have repercussions/impact locally – even when they are part of global processes (e.g. international food supply chains).</a:t>
            </a:r>
          </a:p>
        </p:txBody>
      </p:sp>
    </p:spTree>
    <p:extLst>
      <p:ext uri="{BB962C8B-B14F-4D97-AF65-F5344CB8AC3E}">
        <p14:creationId xmlns:p14="http://schemas.microsoft.com/office/powerpoint/2010/main" val="9970086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r>
              <a:rPr lang="en-US"/>
              <a:t>The multiple drivers and outcomes (purposes) of food systems show that they are </a:t>
            </a:r>
            <a:r>
              <a:rPr lang="en-US" b="1"/>
              <a:t>central to Agenda 2030</a:t>
            </a:r>
            <a:r>
              <a:rPr lang="en-US"/>
              <a:t>. </a:t>
            </a:r>
          </a:p>
          <a:p>
            <a:pPr>
              <a:buNone/>
            </a:pPr>
            <a:endParaRPr lang="en-US"/>
          </a:p>
          <a:p>
            <a:pPr>
              <a:buNone/>
            </a:pPr>
            <a:r>
              <a:rPr lang="en-US"/>
              <a:t>Making food systems sustainable is key to achieving the Sustainable Development Goals as illustrated in this graph. </a:t>
            </a:r>
          </a:p>
        </p:txBody>
      </p:sp>
    </p:spTree>
    <p:extLst>
      <p:ext uri="{BB962C8B-B14F-4D97-AF65-F5344CB8AC3E}">
        <p14:creationId xmlns:p14="http://schemas.microsoft.com/office/powerpoint/2010/main" val="29894888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4b2289fa13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1" name="Google Shape;151;g4b2289fa13_0_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6189983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Google Shape;54;g5e4cb7db16_3_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2400"/>
              <a:buFont typeface="Montserrat"/>
              <a:buNone/>
            </a:pPr>
            <a:endParaRPr/>
          </a:p>
        </p:txBody>
      </p:sp>
      <p:sp>
        <p:nvSpPr>
          <p:cNvPr id="55" name="Google Shape;55;g5e4cb7db16_3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804619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E12C5-35F0-114D-9488-CF9ADAE44E63}"/>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10549FD1-92AD-284A-A978-494F021015CC}"/>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0DF6704C-D105-8C45-8296-B4DDECF41C74}"/>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5" name="Footer Placeholder 4">
            <a:extLst>
              <a:ext uri="{FF2B5EF4-FFF2-40B4-BE49-F238E27FC236}">
                <a16:creationId xmlns:a16="http://schemas.microsoft.com/office/drawing/2014/main" id="{60E85002-E246-E04C-8C73-99029570FD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3BB411-C9A0-734F-9BA4-8A07B7BEB112}"/>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375970416"/>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2CC93-AEA9-2F4D-8D92-0D638F856EE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4F8DEA1-8599-214C-A599-F6CA91F1C17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DDF0C8-77AA-4745-A868-74AF34D7A6E3}"/>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5" name="Footer Placeholder 4">
            <a:extLst>
              <a:ext uri="{FF2B5EF4-FFF2-40B4-BE49-F238E27FC236}">
                <a16:creationId xmlns:a16="http://schemas.microsoft.com/office/drawing/2014/main" id="{8892313C-E74B-CC4E-B7EE-13A477C1BD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BCF30B-5C01-B742-B63C-403AAF189FF0}"/>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816482646"/>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992C1AA-3936-054F-BF19-64B432A30CA0}"/>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15B0BC6-F54F-E54C-852E-D0B69E54A4BA}"/>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F1F2E3-0502-4243-A3CD-7E679E18C233}"/>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5" name="Footer Placeholder 4">
            <a:extLst>
              <a:ext uri="{FF2B5EF4-FFF2-40B4-BE49-F238E27FC236}">
                <a16:creationId xmlns:a16="http://schemas.microsoft.com/office/drawing/2014/main" id="{0C87107B-4096-BE4D-A869-C548614EBA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023D4B-555A-3043-83B4-C29491730319}"/>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00787438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5C74B-E343-6C4F-9EDA-A09468AD9FB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6D307EE-53FF-D248-BD03-DFFA53145CA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C13D9C-1496-4546-AEE3-A7BD72A3765F}"/>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5" name="Footer Placeholder 4">
            <a:extLst>
              <a:ext uri="{FF2B5EF4-FFF2-40B4-BE49-F238E27FC236}">
                <a16:creationId xmlns:a16="http://schemas.microsoft.com/office/drawing/2014/main" id="{D287C56D-7220-9D43-89CC-3D87030B2A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4D26F6-AC30-0548-BCFE-7FE9EC85F6DB}"/>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641893111"/>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103977-BAE6-2049-8FCE-68D11E5E497E}"/>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8A4F2628-B6EA-334B-BB8C-AF9A0C537BB7}"/>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45298C1-E577-8B47-834F-CC26A088A2F5}"/>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5" name="Footer Placeholder 4">
            <a:extLst>
              <a:ext uri="{FF2B5EF4-FFF2-40B4-BE49-F238E27FC236}">
                <a16:creationId xmlns:a16="http://schemas.microsoft.com/office/drawing/2014/main" id="{A3088172-BAB6-F844-AD3A-6F803BFC57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B00DFC-1860-254F-A866-A43BD7B83DDF}"/>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687969983"/>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30F92-9E57-F847-8E2C-9C6CFE10C32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4D7A995-75B0-E749-8A5A-B133CBBCD3D5}"/>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87D3E74-262F-5549-AB15-9F6DFEE6BBC7}"/>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17677E9-66F8-BE44-BE9F-92EC5EBAA48D}"/>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6" name="Footer Placeholder 5">
            <a:extLst>
              <a:ext uri="{FF2B5EF4-FFF2-40B4-BE49-F238E27FC236}">
                <a16:creationId xmlns:a16="http://schemas.microsoft.com/office/drawing/2014/main" id="{91A14853-D4A3-2E4D-8AD7-E2095C49E3D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362FCF-75A5-0B42-AB37-0ABC040E4511}"/>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158941618"/>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3351B-CF8F-1041-B98F-080424D7AFFB}"/>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2FC87CEB-FA79-D54F-B565-1D24BB96719E}"/>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0E3447F6-07FC-8A4E-86AA-4F4BEFD5BB09}"/>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1CAE3B2-2D27-B14E-BAE2-30A4F1DE6432}"/>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E6E37AD1-D3A7-5A47-90AC-98C80F148118}"/>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528BA48-3FAB-6448-B713-77D8DBA985D5}"/>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8" name="Footer Placeholder 7">
            <a:extLst>
              <a:ext uri="{FF2B5EF4-FFF2-40B4-BE49-F238E27FC236}">
                <a16:creationId xmlns:a16="http://schemas.microsoft.com/office/drawing/2014/main" id="{32ABBF32-5513-344A-853B-CC72BEA6EA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1DC5C7A-6BDF-FF43-AB20-B8A8D613AA62}"/>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04420968"/>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098A3-79B7-A045-94C9-609F0C97E1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96439B2-09D7-6A48-900D-EB9FFF71F388}"/>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4" name="Footer Placeholder 3">
            <a:extLst>
              <a:ext uri="{FF2B5EF4-FFF2-40B4-BE49-F238E27FC236}">
                <a16:creationId xmlns:a16="http://schemas.microsoft.com/office/drawing/2014/main" id="{85B84B17-E97F-814C-B5F1-3FA7453510B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6DAE15D-C595-CB47-B5F1-E99FF27BD74F}"/>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373180375"/>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2A7FB5F-FA83-1745-9DD3-AC5E05282EDE}"/>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3" name="Footer Placeholder 2">
            <a:extLst>
              <a:ext uri="{FF2B5EF4-FFF2-40B4-BE49-F238E27FC236}">
                <a16:creationId xmlns:a16="http://schemas.microsoft.com/office/drawing/2014/main" id="{2D43982D-90A1-DA49-B639-B02F1EAB24F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6F1794A-14CC-BC44-B3A4-C616A64C7F24}"/>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411970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C8213-9E1E-6445-BF0E-C59E8EC6D989}"/>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68727EE3-8BA1-3A4E-AF41-86E93BFE48DA}"/>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49F81BA-7486-8A45-9992-D059733C2C25}"/>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E9204C4F-CEB1-AE4A-BCFC-E58DAFF3F9A7}"/>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6" name="Footer Placeholder 5">
            <a:extLst>
              <a:ext uri="{FF2B5EF4-FFF2-40B4-BE49-F238E27FC236}">
                <a16:creationId xmlns:a16="http://schemas.microsoft.com/office/drawing/2014/main" id="{B2400F0C-E764-B845-BC7D-8F04454AA9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02DFA16-E89E-0943-8897-3377047B9D89}"/>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302442162"/>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15" name="Google Shape;184;p25">
            <a:extLst>
              <a:ext uri="{FF2B5EF4-FFF2-40B4-BE49-F238E27FC236}">
                <a16:creationId xmlns:a16="http://schemas.microsoft.com/office/drawing/2014/main" id="{E41462B2-CFA5-4140-A353-15005D228860}"/>
              </a:ext>
            </a:extLst>
          </p:cNvPr>
          <p:cNvSpPr/>
          <p:nvPr/>
        </p:nvSpPr>
        <p:spPr>
          <a:xfrm>
            <a:off x="720" y="0"/>
            <a:ext cx="3387939" cy="4091947"/>
          </a:xfrm>
          <a:prstGeom prst="rect">
            <a:avLst/>
          </a:prstGeom>
          <a:solidFill>
            <a:schemeClr val="accent3">
              <a:alpha val="48000"/>
            </a:schemeClr>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Content Placeholder 2">
            <a:extLst>
              <a:ext uri="{FF2B5EF4-FFF2-40B4-BE49-F238E27FC236}">
                <a16:creationId xmlns:a16="http://schemas.microsoft.com/office/drawing/2014/main" id="{8B86F8A0-920E-FC4D-807B-59CAF62E83A4}"/>
              </a:ext>
            </a:extLst>
          </p:cNvPr>
          <p:cNvSpPr>
            <a:spLocks noGrp="1"/>
          </p:cNvSpPr>
          <p:nvPr>
            <p:ph idx="13"/>
          </p:nvPr>
        </p:nvSpPr>
        <p:spPr>
          <a:xfrm>
            <a:off x="-720" y="721"/>
            <a:ext cx="9144000" cy="4077044"/>
          </a:xfrm>
        </p:spPr>
        <p:txBody>
          <a:bodyPr/>
          <a:lstStyle>
            <a:lvl1pPr>
              <a:buNone/>
              <a:defRPr/>
            </a:lvl1pPr>
          </a:lstStyle>
          <a:p>
            <a:pPr lvl="0"/>
            <a:r>
              <a:rPr lang="en-US"/>
              <a:t>Click to edit Master text styles</a:t>
            </a:r>
          </a:p>
        </p:txBody>
      </p:sp>
      <p:sp>
        <p:nvSpPr>
          <p:cNvPr id="9" name="Google Shape;184;p25">
            <a:extLst>
              <a:ext uri="{FF2B5EF4-FFF2-40B4-BE49-F238E27FC236}">
                <a16:creationId xmlns:a16="http://schemas.microsoft.com/office/drawing/2014/main" id="{7CBD26E2-4F71-9B42-B9A7-B130F4B7ED3F}"/>
              </a:ext>
            </a:extLst>
          </p:cNvPr>
          <p:cNvSpPr/>
          <p:nvPr/>
        </p:nvSpPr>
        <p:spPr>
          <a:xfrm>
            <a:off x="1320" y="4186517"/>
            <a:ext cx="9142680" cy="98612"/>
          </a:xfrm>
          <a:prstGeom prst="rect">
            <a:avLst/>
          </a:prstGeom>
          <a:solidFill>
            <a:schemeClr val="accent3"/>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 name="Picture 9" descr="Logo, company name&#10;&#10;Description automatically generated">
            <a:extLst>
              <a:ext uri="{FF2B5EF4-FFF2-40B4-BE49-F238E27FC236}">
                <a16:creationId xmlns:a16="http://schemas.microsoft.com/office/drawing/2014/main" id="{69947619-6382-4042-A2E9-25B433F676E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5860" y="4363940"/>
            <a:ext cx="1667434" cy="769874"/>
          </a:xfrm>
          <a:prstGeom prst="rect">
            <a:avLst/>
          </a:prstGeom>
        </p:spPr>
      </p:pic>
      <p:sp>
        <p:nvSpPr>
          <p:cNvPr id="11" name="Google Shape;184;p25">
            <a:extLst>
              <a:ext uri="{FF2B5EF4-FFF2-40B4-BE49-F238E27FC236}">
                <a16:creationId xmlns:a16="http://schemas.microsoft.com/office/drawing/2014/main" id="{402266E9-9A22-4840-8C13-B51CD2079984}"/>
              </a:ext>
            </a:extLst>
          </p:cNvPr>
          <p:cNvSpPr/>
          <p:nvPr/>
        </p:nvSpPr>
        <p:spPr>
          <a:xfrm>
            <a:off x="7288306" y="4379699"/>
            <a:ext cx="1765182" cy="654424"/>
          </a:xfrm>
          <a:prstGeom prst="rect">
            <a:avLst/>
          </a:prstGeom>
          <a:solidFill>
            <a:schemeClr val="accent3"/>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2" name="Picture 11" descr="A picture containing ax&#10;&#10;Description automatically generated">
            <a:extLst>
              <a:ext uri="{FF2B5EF4-FFF2-40B4-BE49-F238E27FC236}">
                <a16:creationId xmlns:a16="http://schemas.microsoft.com/office/drawing/2014/main" id="{15C078E3-1FD6-6D43-9A59-62C00226682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13812" y="4730947"/>
            <a:ext cx="255346" cy="207584"/>
          </a:xfrm>
          <a:prstGeom prst="rect">
            <a:avLst/>
          </a:prstGeom>
        </p:spPr>
      </p:pic>
      <p:sp>
        <p:nvSpPr>
          <p:cNvPr id="13" name="TextBox 12">
            <a:extLst>
              <a:ext uri="{FF2B5EF4-FFF2-40B4-BE49-F238E27FC236}">
                <a16:creationId xmlns:a16="http://schemas.microsoft.com/office/drawing/2014/main" id="{B2910B58-84C8-CD4E-9869-999EF83BE133}"/>
              </a:ext>
            </a:extLst>
          </p:cNvPr>
          <p:cNvSpPr txBox="1"/>
          <p:nvPr/>
        </p:nvSpPr>
        <p:spPr>
          <a:xfrm>
            <a:off x="7651228" y="4682721"/>
            <a:ext cx="1447947" cy="338554"/>
          </a:xfrm>
          <a:prstGeom prst="rect">
            <a:avLst/>
          </a:prstGeom>
          <a:noFill/>
        </p:spPr>
        <p:txBody>
          <a:bodyPr wrap="square" rtlCol="0">
            <a:spAutoFit/>
          </a:bodyPr>
          <a:lstStyle/>
          <a:p>
            <a:r>
              <a:rPr lang="en-US" sz="1600">
                <a:latin typeface="Ciutadella Regular" pitchFamily="2" charset="77"/>
              </a:rPr>
              <a:t>@foodsystems</a:t>
            </a:r>
          </a:p>
        </p:txBody>
      </p:sp>
      <p:sp>
        <p:nvSpPr>
          <p:cNvPr id="14" name="TextBox 13">
            <a:extLst>
              <a:ext uri="{FF2B5EF4-FFF2-40B4-BE49-F238E27FC236}">
                <a16:creationId xmlns:a16="http://schemas.microsoft.com/office/drawing/2014/main" id="{6C115C21-A09E-E842-8117-CEC6D6F18487}"/>
              </a:ext>
            </a:extLst>
          </p:cNvPr>
          <p:cNvSpPr txBox="1"/>
          <p:nvPr/>
        </p:nvSpPr>
        <p:spPr>
          <a:xfrm>
            <a:off x="7306236" y="4418359"/>
            <a:ext cx="1765182" cy="338554"/>
          </a:xfrm>
          <a:prstGeom prst="rect">
            <a:avLst/>
          </a:prstGeom>
          <a:noFill/>
        </p:spPr>
        <p:txBody>
          <a:bodyPr wrap="square" rtlCol="0">
            <a:spAutoFit/>
          </a:bodyPr>
          <a:lstStyle/>
          <a:p>
            <a:r>
              <a:rPr lang="en-US" sz="1600">
                <a:latin typeface="Ciutadella Regular" pitchFamily="2" charset="77"/>
              </a:rPr>
              <a:t>#SummitDialogues</a:t>
            </a:r>
          </a:p>
        </p:txBody>
      </p:sp>
      <p:sp>
        <p:nvSpPr>
          <p:cNvPr id="2" name="Title 1">
            <a:extLst>
              <a:ext uri="{FF2B5EF4-FFF2-40B4-BE49-F238E27FC236}">
                <a16:creationId xmlns:a16="http://schemas.microsoft.com/office/drawing/2014/main" id="{115067F7-ABB3-DB4A-84E0-542F99CC7487}"/>
              </a:ext>
            </a:extLst>
          </p:cNvPr>
          <p:cNvSpPr>
            <a:spLocks noGrp="1"/>
          </p:cNvSpPr>
          <p:nvPr>
            <p:ph type="title"/>
          </p:nvPr>
        </p:nvSpPr>
        <p:spPr>
          <a:xfrm>
            <a:off x="228705" y="258296"/>
            <a:ext cx="2949178" cy="1200150"/>
          </a:xfrm>
          <a:solidFill>
            <a:srgbClr val="4C9F38">
              <a:alpha val="40000"/>
            </a:srgbClr>
          </a:solidFill>
        </p:spPr>
        <p:txBody>
          <a:bodyPr anchor="b"/>
          <a:lstStyle>
            <a:lvl1pPr>
              <a:defRPr sz="2400" b="1">
                <a:solidFill>
                  <a:schemeClr val="tx1"/>
                </a:solidFill>
                <a:latin typeface="Ciutadella Bold" pitchFamily="2" charset="77"/>
              </a:defRPr>
            </a:lvl1pPr>
          </a:lstStyle>
          <a:p>
            <a:r>
              <a:rPr lang="en-US"/>
              <a:t>Click to edit Master title style</a:t>
            </a:r>
          </a:p>
        </p:txBody>
      </p:sp>
    </p:spTree>
    <p:extLst>
      <p:ext uri="{BB962C8B-B14F-4D97-AF65-F5344CB8AC3E}">
        <p14:creationId xmlns:p14="http://schemas.microsoft.com/office/powerpoint/2010/main" val="3820676049"/>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9ADEEB6-D536-5641-AE1B-5D37AF4C3C16}"/>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841A120-9EFE-D548-9BE8-3087AA216B16}"/>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F2E476-ADC4-B840-B769-80CA05DF0E85}"/>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C179B40-EB63-4849-BFEA-3D9E82C7BD5D}" type="datetimeFigureOut">
              <a:rPr lang="en-US" smtClean="0"/>
              <a:t>1/5/21</a:t>
            </a:fld>
            <a:endParaRPr lang="en-US"/>
          </a:p>
        </p:txBody>
      </p:sp>
      <p:sp>
        <p:nvSpPr>
          <p:cNvPr id="5" name="Footer Placeholder 4">
            <a:extLst>
              <a:ext uri="{FF2B5EF4-FFF2-40B4-BE49-F238E27FC236}">
                <a16:creationId xmlns:a16="http://schemas.microsoft.com/office/drawing/2014/main" id="{8220ED56-D7E4-0244-B573-7E9604EDCC90}"/>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8BBD935-B6F3-9344-ABC7-320083DBA3B4}"/>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740783515"/>
      </p:ext>
    </p:extLst>
  </p:cSld>
  <p:clrMap bg1="dk1" tx1="lt1" bg2="dk2" tx2="lt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hf hdr="0" ftr="0" dt="0"/>
  <p:txStyles>
    <p:titleStyle>
      <a:lvl1pPr algn="l" defTabSz="685800" rtl="0" eaLnBrk="1" latinLnBrk="0" hangingPunct="1">
        <a:lnSpc>
          <a:spcPct val="90000"/>
        </a:lnSpc>
        <a:spcBef>
          <a:spcPct val="0"/>
        </a:spcBef>
        <a:buNone/>
        <a:defRPr sz="33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png"/><Relationship Id="rId2" Type="http://schemas.openxmlformats.org/officeDocument/2006/relationships/hyperlink" Target="http://www.summitdialogues.org" TargetMode="Externa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25F49CC-6505-4B67-A727-32491E17C3CE}"/>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1</a:t>
            </a:fld>
            <a:endParaRPr lang="en"/>
          </a:p>
        </p:txBody>
      </p:sp>
      <p:sp>
        <p:nvSpPr>
          <p:cNvPr id="3" name="TextBox 2">
            <a:extLst>
              <a:ext uri="{FF2B5EF4-FFF2-40B4-BE49-F238E27FC236}">
                <a16:creationId xmlns:a16="http://schemas.microsoft.com/office/drawing/2014/main" id="{679674ED-7F71-4BDD-814A-F8C298BA745D}"/>
              </a:ext>
            </a:extLst>
          </p:cNvPr>
          <p:cNvSpPr txBox="1"/>
          <p:nvPr/>
        </p:nvSpPr>
        <p:spPr>
          <a:xfrm>
            <a:off x="783498" y="730642"/>
            <a:ext cx="7577003" cy="2739211"/>
          </a:xfrm>
          <a:prstGeom prst="rect">
            <a:avLst/>
          </a:prstGeom>
          <a:noFill/>
        </p:spPr>
        <p:txBody>
          <a:bodyPr wrap="square" lIns="91440" tIns="45720" rIns="91440" bIns="45720" rtlCol="0" anchor="t">
            <a:spAutoFit/>
          </a:bodyPr>
          <a:lstStyle/>
          <a:p>
            <a:r>
              <a:rPr lang="es-ES" sz="2800" b="1">
                <a:solidFill>
                  <a:schemeClr val="bg2"/>
                </a:solidFill>
                <a:latin typeface="Roboto" panose="02000000000000000000" pitchFamily="2" charset="0"/>
                <a:ea typeface="Roboto" panose="02000000000000000000" pitchFamily="2" charset="0"/>
              </a:rPr>
              <a:t>Nota para el usuario:</a:t>
            </a:r>
          </a:p>
          <a:p>
            <a:endParaRPr lang="en-US" sz="2800" dirty="0">
              <a:solidFill>
                <a:schemeClr val="bg2"/>
              </a:solidFill>
              <a:latin typeface="Roboto" panose="02000000000000000000" pitchFamily="2" charset="0"/>
              <a:ea typeface="Roboto" panose="02000000000000000000" pitchFamily="2" charset="0"/>
            </a:endParaRPr>
          </a:p>
          <a:p>
            <a:pPr marL="171450" indent="-171450">
              <a:buChar char="•"/>
            </a:pPr>
            <a:r>
              <a:rPr lang="es-ES" sz="1600">
                <a:solidFill>
                  <a:schemeClr val="bg2"/>
                </a:solidFill>
                <a:latin typeface="Roboto" panose="02000000000000000000" pitchFamily="2" charset="0"/>
                <a:ea typeface="Roboto" panose="02000000000000000000" pitchFamily="2" charset="0"/>
              </a:rPr>
              <a:t>Estas diapositivas se pueden utilizar en un evento de un Diálogo de la Cumbre sobre los Sistemas Alimentarios (FSSD, por sus siglas en inglés) para desarrollar la introducción del Administrador.</a:t>
            </a:r>
          </a:p>
          <a:p>
            <a:pPr marL="171450" indent="-171450">
              <a:buChar char="•"/>
            </a:pPr>
            <a:r>
              <a:rPr lang="es-ES" sz="1600">
                <a:solidFill>
                  <a:schemeClr val="bg2"/>
                </a:solidFill>
                <a:latin typeface="Roboto" panose="02000000000000000000" pitchFamily="2" charset="0"/>
                <a:ea typeface="Roboto" panose="02000000000000000000" pitchFamily="2" charset="0"/>
              </a:rPr>
              <a:t>Deben adaptarse utilizando otros materiales de orientación y contenido local. </a:t>
            </a:r>
          </a:p>
          <a:p>
            <a:pPr marL="171450" indent="-171450">
              <a:buChar char="•"/>
            </a:pPr>
            <a:r>
              <a:rPr lang="es-ES" sz="1600">
                <a:solidFill>
                  <a:schemeClr val="bg2"/>
                </a:solidFill>
                <a:latin typeface="Roboto" panose="02000000000000000000" pitchFamily="2" charset="0"/>
                <a:ea typeface="Roboto" panose="02000000000000000000" pitchFamily="2" charset="0"/>
              </a:rPr>
              <a:t>El texto que es necesario modificar aparece en cursiva (diapositivas 2, 3, 14) </a:t>
            </a:r>
          </a:p>
          <a:p>
            <a:pPr marL="171450" indent="-171450">
              <a:buChar char="•"/>
            </a:pPr>
            <a:r>
              <a:rPr lang="es-ES" sz="1600">
                <a:solidFill>
                  <a:schemeClr val="bg2"/>
                </a:solidFill>
                <a:latin typeface="Roboto" panose="02000000000000000000" pitchFamily="2" charset="0"/>
                <a:ea typeface="Roboto" panose="02000000000000000000" pitchFamily="2" charset="0"/>
              </a:rPr>
              <a:t>Procure utilizar el mínimo número de diapositivas. Esto es especialmente relevante para los FSSD en línea. </a:t>
            </a:r>
          </a:p>
          <a:p>
            <a:pPr marL="171450" indent="-171450">
              <a:buChar char="•"/>
            </a:pPr>
            <a:r>
              <a:rPr lang="es-ES" sz="1600">
                <a:solidFill>
                  <a:schemeClr val="bg2"/>
                </a:solidFill>
                <a:latin typeface="Roboto" panose="02000000000000000000" pitchFamily="2" charset="0"/>
                <a:ea typeface="Roboto" panose="02000000000000000000" pitchFamily="2" charset="0"/>
              </a:rPr>
              <a:t>Al final encontrará una diapositiva en blanco en la que, si lo desea, podrá añadir contenido local. </a:t>
            </a:r>
            <a:r>
              <a:rPr lang="es-ES" sz="2000">
                <a:solidFill>
                  <a:schemeClr val="bg2"/>
                </a:solidFill>
                <a:latin typeface="Roboto" panose="02000000000000000000" pitchFamily="2" charset="0"/>
                <a:ea typeface="Roboto" panose="02000000000000000000" pitchFamily="2" charset="0"/>
              </a:rPr>
              <a:t> </a:t>
            </a:r>
          </a:p>
        </p:txBody>
      </p:sp>
      <p:sp>
        <p:nvSpPr>
          <p:cNvPr id="7" name="TextBox 6">
            <a:extLst>
              <a:ext uri="{FF2B5EF4-FFF2-40B4-BE49-F238E27FC236}">
                <a16:creationId xmlns:a16="http://schemas.microsoft.com/office/drawing/2014/main" id="{867C574E-8CD0-4094-BAFA-D8429FB0E59A}"/>
              </a:ext>
            </a:extLst>
          </p:cNvPr>
          <p:cNvSpPr txBox="1"/>
          <p:nvPr/>
        </p:nvSpPr>
        <p:spPr>
          <a:xfrm>
            <a:off x="4826858" y="4406065"/>
            <a:ext cx="4572000" cy="307777"/>
          </a:xfrm>
          <a:prstGeom prst="rect">
            <a:avLst/>
          </a:prstGeom>
          <a:noFill/>
        </p:spPr>
        <p:txBody>
          <a:bodyPr wrap="square">
            <a:spAutoFit/>
          </a:bodyPr>
          <a:lstStyle/>
          <a:p>
            <a:pPr marL="0" marR="0" lvl="0" indent="0" algn="ctr" rtl="0">
              <a:lnSpc>
                <a:spcPct val="100000"/>
              </a:lnSpc>
              <a:spcBef>
                <a:spcPts val="0"/>
              </a:spcBef>
              <a:spcAft>
                <a:spcPts val="0"/>
              </a:spcAft>
              <a:buClr>
                <a:schemeClr val="dk2"/>
              </a:buClr>
              <a:buSzPts val="1100"/>
              <a:buFont typeface="Arial"/>
              <a:buNone/>
            </a:pPr>
            <a:r>
              <a:rPr lang="es-ES" sz="1400" b="1" i="0" u="none" strike="noStrike" cap="none">
                <a:solidFill>
                  <a:schemeClr val="dk2"/>
                </a:solidFill>
                <a:latin typeface="Montserrat"/>
                <a:ea typeface="Montserrat"/>
                <a:cs typeface="Montserrat"/>
                <a:sym typeface="Montserrat"/>
              </a:rPr>
              <a:t>SUMMITDIALOGUES.ORG</a:t>
            </a:r>
          </a:p>
        </p:txBody>
      </p:sp>
      <p:pic>
        <p:nvPicPr>
          <p:cNvPr id="6" name="Picture 5" descr="Text&#10;&#10;Description automatically generated with low confidence">
            <a:extLst>
              <a:ext uri="{FF2B5EF4-FFF2-40B4-BE49-F238E27FC236}">
                <a16:creationId xmlns:a16="http://schemas.microsoft.com/office/drawing/2014/main" id="{A43BDEA5-3037-0946-8C6A-3699EBA1003F}"/>
              </a:ext>
            </a:extLst>
          </p:cNvPr>
          <p:cNvPicPr>
            <a:picLocks noChangeAspect="1"/>
          </p:cNvPicPr>
          <p:nvPr/>
        </p:nvPicPr>
        <p:blipFill>
          <a:blip r:embed="rId2"/>
          <a:stretch>
            <a:fillRect/>
          </a:stretch>
        </p:blipFill>
        <p:spPr>
          <a:xfrm>
            <a:off x="537936" y="4052279"/>
            <a:ext cx="1794111" cy="930076"/>
          </a:xfrm>
          <a:prstGeom prst="rect">
            <a:avLst/>
          </a:prstGeom>
        </p:spPr>
      </p:pic>
    </p:spTree>
    <p:extLst>
      <p:ext uri="{BB962C8B-B14F-4D97-AF65-F5344CB8AC3E}">
        <p14:creationId xmlns:p14="http://schemas.microsoft.com/office/powerpoint/2010/main" val="25190507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2;p12">
            <a:extLst>
              <a:ext uri="{FF2B5EF4-FFF2-40B4-BE49-F238E27FC236}">
                <a16:creationId xmlns:a16="http://schemas.microsoft.com/office/drawing/2014/main" id="{41999E2D-E8F2-430C-ACD7-67D4E227FA7F}"/>
              </a:ext>
            </a:extLst>
          </p:cNvPr>
          <p:cNvSpPr txBox="1"/>
          <p:nvPr/>
        </p:nvSpPr>
        <p:spPr>
          <a:xfrm>
            <a:off x="576505" y="902091"/>
            <a:ext cx="8005520" cy="3431406"/>
          </a:xfrm>
          <a:prstGeom prst="rect">
            <a:avLst/>
          </a:prstGeom>
          <a:noFill/>
          <a:ln>
            <a:noFill/>
          </a:ln>
        </p:spPr>
        <p:txBody>
          <a:bodyPr spcFirstLastPara="1" wrap="square" lIns="41900" tIns="20950" rIns="41900" bIns="20950" anchor="t" anchorCtr="0">
            <a:noAutofit/>
          </a:bodyPr>
          <a:lstStyle/>
          <a:p>
            <a:pPr>
              <a:buClr>
                <a:schemeClr val="dk2"/>
              </a:buClr>
              <a:buSzPts val="1100"/>
            </a:pPr>
            <a:r>
              <a:rPr lang="es-ES" sz="1800" b="1" dirty="0">
                <a:solidFill>
                  <a:schemeClr val="bg2"/>
                </a:solidFill>
                <a:latin typeface="Roboto" panose="02000000000000000000" pitchFamily="2" charset="0"/>
                <a:ea typeface="Roboto" panose="02000000000000000000" pitchFamily="2" charset="0"/>
                <a:cs typeface="Montserrat"/>
                <a:sym typeface="Montserrat"/>
              </a:rPr>
              <a:t>Los Diálogos de la Cumbre sobre los Sistemas Alimentarios permiten que las partes interesadas trabajen conjuntamente en:</a:t>
            </a:r>
          </a:p>
          <a:p>
            <a:pPr>
              <a:buClr>
                <a:schemeClr val="dk2"/>
              </a:buClr>
              <a:buSzPts val="1100"/>
            </a:pPr>
            <a:endParaRPr lang="en-US" sz="1800" b="1" dirty="0">
              <a:solidFill>
                <a:schemeClr val="bg2"/>
              </a:solidFill>
              <a:latin typeface="Roboto" panose="02000000000000000000" pitchFamily="2" charset="0"/>
              <a:ea typeface="Roboto" panose="02000000000000000000" pitchFamily="2" charset="0"/>
              <a:cs typeface="Montserrat"/>
              <a:sym typeface="Montserrat"/>
            </a:endParaRPr>
          </a:p>
          <a:p>
            <a:pPr marL="342900" indent="-342900">
              <a:buClr>
                <a:schemeClr val="dk2"/>
              </a:buClr>
              <a:buSzPts val="1100"/>
              <a:buChar char="•"/>
            </a:pPr>
            <a:r>
              <a:rPr lang="es-ES" sz="1800" dirty="0">
                <a:solidFill>
                  <a:schemeClr val="bg2"/>
                </a:solidFill>
                <a:latin typeface="Roboto" panose="02000000000000000000" pitchFamily="2" charset="0"/>
                <a:ea typeface="Roboto" panose="02000000000000000000" pitchFamily="2" charset="0"/>
                <a:cs typeface="Montserrat"/>
                <a:sym typeface="Montserrat"/>
              </a:rPr>
              <a:t>El </a:t>
            </a:r>
            <a:r>
              <a:rPr lang="es-ES" sz="1800" b="1" dirty="0">
                <a:solidFill>
                  <a:schemeClr val="bg2"/>
                </a:solidFill>
                <a:latin typeface="Roboto" panose="02000000000000000000" pitchFamily="2" charset="0"/>
                <a:ea typeface="Roboto" panose="02000000000000000000" pitchFamily="2" charset="0"/>
                <a:cs typeface="Montserrat"/>
                <a:sym typeface="Montserrat"/>
              </a:rPr>
              <a:t>análisis</a:t>
            </a:r>
            <a:r>
              <a:rPr lang="es-ES" sz="1800" dirty="0">
                <a:solidFill>
                  <a:schemeClr val="bg2"/>
                </a:solidFill>
                <a:latin typeface="Roboto" panose="02000000000000000000" pitchFamily="2" charset="0"/>
                <a:ea typeface="Roboto" panose="02000000000000000000" pitchFamily="2" charset="0"/>
                <a:cs typeface="Montserrat"/>
                <a:sym typeface="Montserrat"/>
              </a:rPr>
              <a:t> de los desafíos relacionados con los objetivos de la Cumbre; </a:t>
            </a:r>
          </a:p>
          <a:p>
            <a:pPr marL="342900" indent="-342900">
              <a:buClr>
                <a:schemeClr val="dk2"/>
              </a:buClr>
              <a:buSzPts val="1100"/>
              <a:buChar char="•"/>
            </a:pPr>
            <a:r>
              <a:rPr lang="es-ES" sz="1800" dirty="0">
                <a:solidFill>
                  <a:schemeClr val="bg2"/>
                </a:solidFill>
                <a:latin typeface="Roboto" panose="02000000000000000000" pitchFamily="2" charset="0"/>
                <a:ea typeface="Roboto" panose="02000000000000000000" pitchFamily="2" charset="0"/>
                <a:cs typeface="Montserrat"/>
                <a:sym typeface="Montserrat"/>
              </a:rPr>
              <a:t>El </a:t>
            </a:r>
            <a:r>
              <a:rPr lang="es-ES" sz="1800" b="1" dirty="0">
                <a:solidFill>
                  <a:schemeClr val="bg2"/>
                </a:solidFill>
                <a:latin typeface="Roboto" panose="02000000000000000000" pitchFamily="2" charset="0"/>
                <a:ea typeface="Roboto" panose="02000000000000000000" pitchFamily="2" charset="0"/>
                <a:cs typeface="Montserrat"/>
                <a:sym typeface="Montserrat"/>
              </a:rPr>
              <a:t>estudio</a:t>
            </a:r>
            <a:r>
              <a:rPr lang="es-ES" sz="1800" dirty="0">
                <a:solidFill>
                  <a:schemeClr val="bg2"/>
                </a:solidFill>
                <a:latin typeface="Roboto" panose="02000000000000000000" pitchFamily="2" charset="0"/>
                <a:ea typeface="Roboto" panose="02000000000000000000" pitchFamily="2" charset="0"/>
                <a:cs typeface="Montserrat"/>
                <a:sym typeface="Montserrat"/>
              </a:rPr>
              <a:t> de enfoques prometedores; </a:t>
            </a:r>
          </a:p>
          <a:p>
            <a:pPr marL="342900" indent="-342900">
              <a:buClr>
                <a:schemeClr val="dk2"/>
              </a:buClr>
              <a:buSzPts val="1100"/>
              <a:buChar char="•"/>
            </a:pPr>
            <a:r>
              <a:rPr lang="es-ES" sz="1800" dirty="0">
                <a:solidFill>
                  <a:schemeClr val="bg2"/>
                </a:solidFill>
                <a:latin typeface="Roboto" panose="02000000000000000000" pitchFamily="2" charset="0"/>
                <a:ea typeface="Roboto" panose="02000000000000000000" pitchFamily="2" charset="0"/>
                <a:cs typeface="Montserrat"/>
                <a:sym typeface="Montserrat"/>
              </a:rPr>
              <a:t>El </a:t>
            </a:r>
            <a:r>
              <a:rPr lang="es-ES" sz="1800" b="1" dirty="0">
                <a:solidFill>
                  <a:schemeClr val="bg2"/>
                </a:solidFill>
                <a:latin typeface="Roboto" panose="02000000000000000000" pitchFamily="2" charset="0"/>
                <a:ea typeface="Roboto" panose="02000000000000000000" pitchFamily="2" charset="0"/>
                <a:cs typeface="Montserrat"/>
                <a:sym typeface="Montserrat"/>
              </a:rPr>
              <a:t>debate</a:t>
            </a:r>
            <a:r>
              <a:rPr lang="es-ES" sz="1800" dirty="0">
                <a:solidFill>
                  <a:schemeClr val="bg2"/>
                </a:solidFill>
                <a:latin typeface="Roboto" panose="02000000000000000000" pitchFamily="2" charset="0"/>
                <a:ea typeface="Roboto" panose="02000000000000000000" pitchFamily="2" charset="0"/>
                <a:cs typeface="Montserrat"/>
                <a:sym typeface="Montserrat"/>
              </a:rPr>
              <a:t> sobre las vías hacia unos sistemas alimentarios sostenibles;</a:t>
            </a:r>
          </a:p>
          <a:p>
            <a:pPr marL="342900" indent="-342900">
              <a:buClr>
                <a:schemeClr val="dk2"/>
              </a:buClr>
              <a:buSzPts val="1100"/>
              <a:buChar char="•"/>
            </a:pPr>
            <a:r>
              <a:rPr lang="es-ES" sz="1800" dirty="0">
                <a:solidFill>
                  <a:schemeClr val="bg2"/>
                </a:solidFill>
                <a:latin typeface="Roboto" panose="02000000000000000000" pitchFamily="2" charset="0"/>
                <a:ea typeface="Roboto" panose="02000000000000000000" pitchFamily="2" charset="0"/>
                <a:cs typeface="Montserrat"/>
                <a:sym typeface="Montserrat"/>
              </a:rPr>
              <a:t>La </a:t>
            </a:r>
            <a:r>
              <a:rPr lang="es-ES" sz="1800" b="1" dirty="0">
                <a:solidFill>
                  <a:schemeClr val="bg2"/>
                </a:solidFill>
                <a:latin typeface="Roboto" panose="02000000000000000000" pitchFamily="2" charset="0"/>
                <a:ea typeface="Roboto" panose="02000000000000000000" pitchFamily="2" charset="0"/>
                <a:cs typeface="Montserrat"/>
                <a:sym typeface="Montserrat"/>
              </a:rPr>
              <a:t>formulación</a:t>
            </a:r>
            <a:r>
              <a:rPr lang="es-ES" sz="1800" dirty="0">
                <a:solidFill>
                  <a:schemeClr val="bg2"/>
                </a:solidFill>
                <a:latin typeface="Roboto" panose="02000000000000000000" pitchFamily="2" charset="0"/>
                <a:ea typeface="Roboto" panose="02000000000000000000" pitchFamily="2" charset="0"/>
                <a:cs typeface="Montserrat"/>
                <a:sym typeface="Montserrat"/>
              </a:rPr>
              <a:t> de intenciones y compromisos.</a:t>
            </a:r>
          </a:p>
          <a:p>
            <a:pPr>
              <a:buClr>
                <a:schemeClr val="dk2"/>
              </a:buClr>
              <a:buSzPts val="1100"/>
            </a:pPr>
            <a:endParaRPr lang="fr-FR" sz="1800" dirty="0">
              <a:solidFill>
                <a:schemeClr val="bg2"/>
              </a:solidFill>
              <a:latin typeface="Roboto" panose="02000000000000000000" pitchFamily="2" charset="0"/>
              <a:ea typeface="Roboto" panose="02000000000000000000" pitchFamily="2" charset="0"/>
              <a:cs typeface="Calibri"/>
            </a:endParaRPr>
          </a:p>
          <a:p>
            <a:pPr>
              <a:buClr>
                <a:schemeClr val="dk2"/>
              </a:buClr>
              <a:buSzPts val="1100"/>
            </a:pPr>
            <a:r>
              <a:rPr lang="es-ES" sz="1800" dirty="0">
                <a:solidFill>
                  <a:schemeClr val="bg2"/>
                </a:solidFill>
                <a:latin typeface="Roboto" panose="02000000000000000000" pitchFamily="2" charset="0"/>
                <a:ea typeface="Roboto" panose="02000000000000000000" pitchFamily="2" charset="0"/>
                <a:cs typeface="Calibri"/>
              </a:rPr>
              <a:t>Los Diálogos son organizados a)       por los Estados Miembros de las Naciones Unidas, b)        en eventos globales y c)        de forma independiente. </a:t>
            </a:r>
          </a:p>
          <a:p>
            <a:pPr>
              <a:buClr>
                <a:schemeClr val="dk2"/>
              </a:buClr>
              <a:buSzPts val="1100"/>
            </a:pPr>
            <a:endParaRPr lang="en-US" sz="2400" dirty="0">
              <a:solidFill>
                <a:schemeClr val="bg2"/>
              </a:solidFill>
              <a:latin typeface="Roboto" panose="02000000000000000000" pitchFamily="2" charset="0"/>
              <a:ea typeface="Roboto" panose="02000000000000000000" pitchFamily="2" charset="0"/>
              <a:cs typeface="Montserrat"/>
              <a:sym typeface="Montserrat"/>
            </a:endParaRPr>
          </a:p>
          <a:p>
            <a:pPr>
              <a:buClr>
                <a:schemeClr val="dk2"/>
              </a:buClr>
              <a:buSzPts val="1100"/>
            </a:pPr>
            <a:endParaRPr lang="en-US" sz="2400" dirty="0">
              <a:solidFill>
                <a:schemeClr val="bg2"/>
              </a:solidFill>
              <a:latin typeface="Roboto" panose="02000000000000000000" pitchFamily="2" charset="0"/>
              <a:ea typeface="Roboto" panose="02000000000000000000" pitchFamily="2" charset="0"/>
              <a:sym typeface="Montserrat"/>
            </a:endParaRPr>
          </a:p>
          <a:p>
            <a:pPr>
              <a:buClr>
                <a:schemeClr val="dk2"/>
              </a:buClr>
              <a:buSzPts val="1100"/>
            </a:pPr>
            <a:endParaRPr lang="en-US" sz="2400" dirty="0">
              <a:solidFill>
                <a:schemeClr val="bg2"/>
              </a:solidFill>
              <a:latin typeface="Roboto" panose="02000000000000000000" pitchFamily="2" charset="0"/>
              <a:ea typeface="Roboto" panose="02000000000000000000" pitchFamily="2" charset="0"/>
            </a:endParaRPr>
          </a:p>
          <a:p>
            <a:pPr>
              <a:buClr>
                <a:schemeClr val="dk2"/>
              </a:buClr>
              <a:buSzPts val="1100"/>
            </a:pPr>
            <a:endParaRPr lang="en-US" sz="2400" b="1" dirty="0">
              <a:solidFill>
                <a:schemeClr val="bg2"/>
              </a:solidFill>
              <a:latin typeface="Roboto" panose="02000000000000000000" pitchFamily="2" charset="0"/>
              <a:ea typeface="Roboto" panose="02000000000000000000" pitchFamily="2" charset="0"/>
              <a:cs typeface="Montserrat"/>
            </a:endParaRPr>
          </a:p>
          <a:p>
            <a:pPr marR="0" lvl="0">
              <a:lnSpc>
                <a:spcPct val="100000"/>
              </a:lnSpc>
              <a:spcBef>
                <a:spcPts val="0"/>
              </a:spcBef>
              <a:spcAft>
                <a:spcPts val="0"/>
              </a:spcAft>
              <a:buClr>
                <a:schemeClr val="dk2"/>
              </a:buClr>
              <a:buSzPts val="1100"/>
            </a:pPr>
            <a:endParaRPr lang="en-US" sz="2400" b="1" dirty="0">
              <a:solidFill>
                <a:schemeClr val="bg2"/>
              </a:solidFill>
              <a:latin typeface="Roboto" panose="02000000000000000000" pitchFamily="2" charset="0"/>
              <a:ea typeface="Roboto" panose="02000000000000000000" pitchFamily="2" charset="0"/>
              <a:cs typeface="Montserrat"/>
            </a:endParaRPr>
          </a:p>
        </p:txBody>
      </p:sp>
      <p:sp>
        <p:nvSpPr>
          <p:cNvPr id="16" name="Google Shape;184;p25">
            <a:extLst>
              <a:ext uri="{FF2B5EF4-FFF2-40B4-BE49-F238E27FC236}">
                <a16:creationId xmlns:a16="http://schemas.microsoft.com/office/drawing/2014/main" id="{766A14E8-A8AB-4298-9A4F-B126EB3321AB}"/>
              </a:ext>
            </a:extLst>
          </p:cNvPr>
          <p:cNvSpPr/>
          <p:nvPr/>
        </p:nvSpPr>
        <p:spPr>
          <a:xfrm>
            <a:off x="1320" y="4441960"/>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 name="Picture 21" descr="A picture containing ax&#10;&#10;Description automatically generated">
            <a:extLst>
              <a:ext uri="{FF2B5EF4-FFF2-40B4-BE49-F238E27FC236}">
                <a16:creationId xmlns:a16="http://schemas.microsoft.com/office/drawing/2014/main" id="{C307317F-91F6-4C89-AB6E-C288B3F5DE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29744" y="4730947"/>
            <a:ext cx="255346" cy="207584"/>
          </a:xfrm>
          <a:prstGeom prst="rect">
            <a:avLst/>
          </a:prstGeom>
        </p:spPr>
      </p:pic>
      <p:sp>
        <p:nvSpPr>
          <p:cNvPr id="24" name="TextBox 23">
            <a:extLst>
              <a:ext uri="{FF2B5EF4-FFF2-40B4-BE49-F238E27FC236}">
                <a16:creationId xmlns:a16="http://schemas.microsoft.com/office/drawing/2014/main" id="{5CCF34BF-20ED-42DA-8F20-14F6A459C285}"/>
              </a:ext>
            </a:extLst>
          </p:cNvPr>
          <p:cNvSpPr txBox="1"/>
          <p:nvPr/>
        </p:nvSpPr>
        <p:spPr>
          <a:xfrm>
            <a:off x="7508353" y="4708698"/>
            <a:ext cx="1634117" cy="338554"/>
          </a:xfrm>
          <a:prstGeom prst="rect">
            <a:avLst/>
          </a:prstGeom>
          <a:noFill/>
        </p:spPr>
        <p:txBody>
          <a:bodyPr wrap="square" rtlCol="0">
            <a:spAutoFit/>
          </a:bodyPr>
          <a:lstStyle/>
          <a:p>
            <a:r>
              <a:rPr lang="es-ES" sz="1600">
                <a:solidFill>
                  <a:srgbClr val="4C9F38"/>
                </a:solidFill>
                <a:latin typeface="Ciutadella Regular"/>
              </a:rPr>
              <a:t>@foodsystems</a:t>
            </a:r>
          </a:p>
        </p:txBody>
      </p:sp>
      <p:sp>
        <p:nvSpPr>
          <p:cNvPr id="26" name="TextBox 25">
            <a:extLst>
              <a:ext uri="{FF2B5EF4-FFF2-40B4-BE49-F238E27FC236}">
                <a16:creationId xmlns:a16="http://schemas.microsoft.com/office/drawing/2014/main" id="{5A7FEFF8-B3CE-4E59-80F4-072FF0A13D0B}"/>
              </a:ext>
            </a:extLst>
          </p:cNvPr>
          <p:cNvSpPr txBox="1"/>
          <p:nvPr/>
        </p:nvSpPr>
        <p:spPr>
          <a:xfrm>
            <a:off x="5730282" y="4708440"/>
            <a:ext cx="2258750" cy="338554"/>
          </a:xfrm>
          <a:prstGeom prst="rect">
            <a:avLst/>
          </a:prstGeom>
          <a:noFill/>
        </p:spPr>
        <p:txBody>
          <a:bodyPr wrap="square" rtlCol="0">
            <a:spAutoFit/>
          </a:bodyPr>
          <a:lstStyle/>
          <a:p>
            <a:r>
              <a:rPr lang="es-ES" sz="1600">
                <a:solidFill>
                  <a:srgbClr val="4C9F38"/>
                </a:solidFill>
                <a:latin typeface="Ciutadella Regular"/>
              </a:rPr>
              <a:t>#SummitDialogues</a:t>
            </a:r>
          </a:p>
        </p:txBody>
      </p:sp>
      <p:sp>
        <p:nvSpPr>
          <p:cNvPr id="4" name="TextBox 3">
            <a:extLst>
              <a:ext uri="{FF2B5EF4-FFF2-40B4-BE49-F238E27FC236}">
                <a16:creationId xmlns:a16="http://schemas.microsoft.com/office/drawing/2014/main" id="{A89E808F-E2C0-475F-A85D-649999802A96}"/>
              </a:ext>
            </a:extLst>
          </p:cNvPr>
          <p:cNvSpPr txBox="1"/>
          <p:nvPr/>
        </p:nvSpPr>
        <p:spPr>
          <a:xfrm>
            <a:off x="0" y="96248"/>
            <a:ext cx="9142470" cy="461665"/>
          </a:xfrm>
          <a:prstGeom prst="rect">
            <a:avLst/>
          </a:prstGeom>
          <a:noFill/>
        </p:spPr>
        <p:txBody>
          <a:bodyPr wrap="square" lIns="91440" tIns="45720" rIns="91440" bIns="45720" rtlCol="0" anchor="t">
            <a:spAutoFit/>
          </a:bodyPr>
          <a:lstStyle/>
          <a:p>
            <a:pPr algn="ctr"/>
            <a:r>
              <a:rPr lang="es-ES" sz="2400" b="1" dirty="0">
                <a:solidFill>
                  <a:schemeClr val="bg2"/>
                </a:solidFill>
                <a:latin typeface="Roboto" panose="02000000000000000000" pitchFamily="2" charset="0"/>
                <a:ea typeface="Roboto" panose="02000000000000000000" pitchFamily="2" charset="0"/>
              </a:rPr>
              <a:t>Los Diálogos de la Cumbre sobre los Sistemas Alimentarios</a:t>
            </a:r>
          </a:p>
        </p:txBody>
      </p:sp>
      <p:pic>
        <p:nvPicPr>
          <p:cNvPr id="5" name="Picture 4" descr="Icon&#10;&#10;Description automatically generated">
            <a:extLst>
              <a:ext uri="{FF2B5EF4-FFF2-40B4-BE49-F238E27FC236}">
                <a16:creationId xmlns:a16="http://schemas.microsoft.com/office/drawing/2014/main" id="{910BCBF5-7307-1E45-B805-86C6B731396A}"/>
              </a:ext>
            </a:extLst>
          </p:cNvPr>
          <p:cNvPicPr>
            <a:picLocks noChangeAspect="1"/>
          </p:cNvPicPr>
          <p:nvPr/>
        </p:nvPicPr>
        <p:blipFill>
          <a:blip r:embed="rId3"/>
          <a:stretch>
            <a:fillRect/>
          </a:stretch>
        </p:blipFill>
        <p:spPr>
          <a:xfrm>
            <a:off x="2516191" y="3268834"/>
            <a:ext cx="687578" cy="644060"/>
          </a:xfrm>
          <a:prstGeom prst="rect">
            <a:avLst/>
          </a:prstGeom>
        </p:spPr>
      </p:pic>
      <p:pic>
        <p:nvPicPr>
          <p:cNvPr id="7" name="Picture 6" descr="Shape, icon&#10;&#10;Description automatically generated">
            <a:extLst>
              <a:ext uri="{FF2B5EF4-FFF2-40B4-BE49-F238E27FC236}">
                <a16:creationId xmlns:a16="http://schemas.microsoft.com/office/drawing/2014/main" id="{039C3909-7638-6145-A24B-11923B63F0BA}"/>
              </a:ext>
            </a:extLst>
          </p:cNvPr>
          <p:cNvPicPr>
            <a:picLocks noChangeAspect="1"/>
          </p:cNvPicPr>
          <p:nvPr/>
        </p:nvPicPr>
        <p:blipFill>
          <a:blip r:embed="rId4"/>
          <a:stretch>
            <a:fillRect/>
          </a:stretch>
        </p:blipFill>
        <p:spPr>
          <a:xfrm>
            <a:off x="3827234" y="2981001"/>
            <a:ext cx="576241" cy="539770"/>
          </a:xfrm>
          <a:prstGeom prst="rect">
            <a:avLst/>
          </a:prstGeom>
        </p:spPr>
      </p:pic>
      <p:pic>
        <p:nvPicPr>
          <p:cNvPr id="9" name="Picture 8" descr="Icon&#10;&#10;Description automatically generated">
            <a:extLst>
              <a:ext uri="{FF2B5EF4-FFF2-40B4-BE49-F238E27FC236}">
                <a16:creationId xmlns:a16="http://schemas.microsoft.com/office/drawing/2014/main" id="{0D21BB9D-E1BE-0B4C-9550-FF3D9698A7CA}"/>
              </a:ext>
            </a:extLst>
          </p:cNvPr>
          <p:cNvPicPr>
            <a:picLocks noChangeAspect="1"/>
          </p:cNvPicPr>
          <p:nvPr/>
        </p:nvPicPr>
        <p:blipFill>
          <a:blip r:embed="rId5"/>
          <a:stretch>
            <a:fillRect/>
          </a:stretch>
        </p:blipFill>
        <p:spPr>
          <a:xfrm>
            <a:off x="5475504" y="3268834"/>
            <a:ext cx="576242" cy="539771"/>
          </a:xfrm>
          <a:prstGeom prst="rect">
            <a:avLst/>
          </a:prstGeom>
        </p:spPr>
      </p:pic>
      <p:pic>
        <p:nvPicPr>
          <p:cNvPr id="12" name="Picture 11" descr="Text&#10;&#10;Description automatically generated with low confidence">
            <a:extLst>
              <a:ext uri="{FF2B5EF4-FFF2-40B4-BE49-F238E27FC236}">
                <a16:creationId xmlns:a16="http://schemas.microsoft.com/office/drawing/2014/main" id="{9AEC8C5B-3C4F-184B-8D3D-E420E164842B}"/>
              </a:ext>
            </a:extLst>
          </p:cNvPr>
          <p:cNvPicPr>
            <a:picLocks noChangeAspect="1"/>
          </p:cNvPicPr>
          <p:nvPr/>
        </p:nvPicPr>
        <p:blipFill>
          <a:blip r:embed="rId6"/>
          <a:stretch>
            <a:fillRect/>
          </a:stretch>
        </p:blipFill>
        <p:spPr>
          <a:xfrm>
            <a:off x="54401" y="4489658"/>
            <a:ext cx="1100567" cy="570539"/>
          </a:xfrm>
          <a:prstGeom prst="rect">
            <a:avLst/>
          </a:prstGeom>
        </p:spPr>
      </p:pic>
    </p:spTree>
    <p:extLst>
      <p:ext uri="{BB962C8B-B14F-4D97-AF65-F5344CB8AC3E}">
        <p14:creationId xmlns:p14="http://schemas.microsoft.com/office/powerpoint/2010/main" val="10309521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2;p12">
            <a:extLst>
              <a:ext uri="{FF2B5EF4-FFF2-40B4-BE49-F238E27FC236}">
                <a16:creationId xmlns:a16="http://schemas.microsoft.com/office/drawing/2014/main" id="{41999E2D-E8F2-430C-ACD7-67D4E227FA7F}"/>
              </a:ext>
            </a:extLst>
          </p:cNvPr>
          <p:cNvSpPr txBox="1"/>
          <p:nvPr/>
        </p:nvSpPr>
        <p:spPr>
          <a:xfrm>
            <a:off x="692390" y="947064"/>
            <a:ext cx="7963531" cy="3439129"/>
          </a:xfrm>
          <a:prstGeom prst="rect">
            <a:avLst/>
          </a:prstGeom>
          <a:noFill/>
          <a:ln>
            <a:noFill/>
          </a:ln>
        </p:spPr>
        <p:txBody>
          <a:bodyPr spcFirstLastPara="1" wrap="square" lIns="41900" tIns="20950" rIns="41900" bIns="20950" anchor="t" anchorCtr="0">
            <a:noAutofit/>
          </a:bodyPr>
          <a:lstStyle/>
          <a:p>
            <a:pPr>
              <a:buClr>
                <a:schemeClr val="dk2"/>
              </a:buClr>
              <a:buSzPts val="1100"/>
            </a:pPr>
            <a:r>
              <a:rPr lang="es-ES" sz="1600" dirty="0">
                <a:solidFill>
                  <a:schemeClr val="bg2"/>
                </a:solidFill>
                <a:latin typeface="Roboto" panose="02000000000000000000" pitchFamily="2" charset="0"/>
                <a:ea typeface="Roboto" panose="02000000000000000000" pitchFamily="2" charset="0"/>
                <a:cs typeface="Montserrat"/>
                <a:sym typeface="Montserrat"/>
              </a:rPr>
              <a:t>Los </a:t>
            </a:r>
            <a:r>
              <a:rPr lang="es-ES" sz="1600" b="1" dirty="0">
                <a:solidFill>
                  <a:schemeClr val="bg2"/>
                </a:solidFill>
                <a:latin typeface="Roboto" panose="02000000000000000000" pitchFamily="2" charset="0"/>
                <a:ea typeface="Roboto" panose="02000000000000000000" pitchFamily="2" charset="0"/>
                <a:cs typeface="Montserrat"/>
                <a:sym typeface="Montserrat"/>
              </a:rPr>
              <a:t>resultados</a:t>
            </a:r>
            <a:r>
              <a:rPr lang="es-ES" sz="1600" dirty="0">
                <a:solidFill>
                  <a:schemeClr val="bg2"/>
                </a:solidFill>
                <a:latin typeface="Roboto" panose="02000000000000000000" pitchFamily="2" charset="0"/>
                <a:ea typeface="Roboto" panose="02000000000000000000" pitchFamily="2" charset="0"/>
                <a:cs typeface="Montserrat"/>
                <a:sym typeface="Montserrat"/>
              </a:rPr>
              <a:t> de cada Diálogo están a disposición del público en el </a:t>
            </a:r>
            <a:r>
              <a:rPr lang="es-ES" sz="1600" i="1" dirty="0">
                <a:solidFill>
                  <a:schemeClr val="bg2"/>
                </a:solidFill>
                <a:latin typeface="Roboto" panose="02000000000000000000" pitchFamily="2" charset="0"/>
                <a:ea typeface="Roboto" panose="02000000000000000000" pitchFamily="2" charset="0"/>
                <a:cs typeface="Montserrat"/>
                <a:sym typeface="Montserrat"/>
              </a:rPr>
              <a:t>Portal de los Diálogos</a:t>
            </a:r>
            <a:r>
              <a:rPr lang="es-ES" sz="1600" dirty="0">
                <a:solidFill>
                  <a:schemeClr val="bg2"/>
                </a:solidFill>
                <a:latin typeface="Roboto" panose="02000000000000000000" pitchFamily="2" charset="0"/>
                <a:ea typeface="Roboto" panose="02000000000000000000" pitchFamily="2" charset="0"/>
                <a:cs typeface="Montserrat"/>
                <a:sym typeface="Montserrat"/>
              </a:rPr>
              <a:t> (</a:t>
            </a:r>
            <a:r>
              <a:rPr lang="es-ES" sz="1600" dirty="0">
                <a:solidFill>
                  <a:schemeClr val="bg2"/>
                </a:solidFill>
                <a:latin typeface="Roboto" panose="02000000000000000000" pitchFamily="2" charset="0"/>
                <a:ea typeface="Roboto" panose="02000000000000000000" pitchFamily="2" charset="0"/>
                <a:cs typeface="Montserrat"/>
                <a:sym typeface="Montserrat"/>
                <a:hlinkClick r:id="rId2">
                  <a:extLst>
                    <a:ext uri="{A12FA001-AC4F-418D-AE19-62706E023703}">
                      <ahyp:hlinkClr xmlns:ahyp="http://schemas.microsoft.com/office/drawing/2018/hyperlinkcolor" val="tx"/>
                    </a:ext>
                  </a:extLst>
                </a:hlinkClick>
              </a:rPr>
              <a:t>www.summitdialogues.org</a:t>
            </a:r>
            <a:r>
              <a:rPr lang="es-ES" sz="1600" dirty="0">
                <a:solidFill>
                  <a:schemeClr val="bg2"/>
                </a:solidFill>
                <a:latin typeface="Roboto" panose="02000000000000000000" pitchFamily="2" charset="0"/>
                <a:ea typeface="Roboto" panose="02000000000000000000" pitchFamily="2" charset="0"/>
                <a:cs typeface="Montserrat"/>
                <a:sym typeface="Montserrat"/>
              </a:rPr>
              <a:t>). Estos resultados contribuyen a: </a:t>
            </a:r>
          </a:p>
          <a:p>
            <a:pPr marL="342900" indent="-342900">
              <a:buClr>
                <a:schemeClr val="dk2"/>
              </a:buClr>
              <a:buSzPts val="1100"/>
              <a:buChar char="•"/>
            </a:pPr>
            <a:r>
              <a:rPr lang="es-ES" sz="1600" dirty="0">
                <a:solidFill>
                  <a:schemeClr val="bg2"/>
                </a:solidFill>
                <a:latin typeface="Roboto" panose="02000000000000000000" pitchFamily="2" charset="0"/>
                <a:ea typeface="Roboto" panose="02000000000000000000" pitchFamily="2" charset="0"/>
              </a:rPr>
              <a:t>La preparación de</a:t>
            </a:r>
            <a:r>
              <a:rPr lang="es-ES" sz="1600" i="0" dirty="0">
                <a:solidFill>
                  <a:schemeClr val="bg2"/>
                </a:solidFill>
                <a:latin typeface="Roboto" panose="02000000000000000000" pitchFamily="2" charset="0"/>
                <a:ea typeface="Roboto" panose="02000000000000000000" pitchFamily="2" charset="0"/>
              </a:rPr>
              <a:t> las Vías de Acción</a:t>
            </a:r>
            <a:r>
              <a:rPr lang="es-ES" sz="1600" dirty="0">
                <a:solidFill>
                  <a:schemeClr val="bg2"/>
                </a:solidFill>
                <a:latin typeface="Roboto" panose="02000000000000000000" pitchFamily="2" charset="0"/>
                <a:ea typeface="Roboto" panose="02000000000000000000" pitchFamily="2" charset="0"/>
              </a:rPr>
              <a:t> </a:t>
            </a:r>
            <a:r>
              <a:rPr lang="es-ES" sz="1600" i="0" dirty="0">
                <a:solidFill>
                  <a:schemeClr val="bg2"/>
                </a:solidFill>
                <a:latin typeface="Roboto" panose="02000000000000000000" pitchFamily="2" charset="0"/>
                <a:ea typeface="Roboto" panose="02000000000000000000" pitchFamily="2" charset="0"/>
              </a:rPr>
              <a:t>de la Cumbre;</a:t>
            </a:r>
          </a:p>
          <a:p>
            <a:pPr marL="342900" indent="-342900">
              <a:spcAft>
                <a:spcPts val="1200"/>
              </a:spcAft>
              <a:buClr>
                <a:schemeClr val="dk2"/>
              </a:buClr>
              <a:buSzPts val="1100"/>
              <a:buChar char="•"/>
            </a:pPr>
            <a:r>
              <a:rPr lang="es-ES" sz="1600" dirty="0">
                <a:solidFill>
                  <a:schemeClr val="bg2"/>
                </a:solidFill>
                <a:latin typeface="Roboto" panose="02000000000000000000" pitchFamily="2" charset="0"/>
                <a:ea typeface="Roboto" panose="02000000000000000000" pitchFamily="2" charset="0"/>
              </a:rPr>
              <a:t>La configuración de la vía nacional hacia unos sistemas alimentarios sostenibles. </a:t>
            </a:r>
          </a:p>
          <a:p>
            <a:pPr>
              <a:buClr>
                <a:schemeClr val="dk2"/>
              </a:buClr>
              <a:buSzPts val="1100"/>
            </a:pPr>
            <a:r>
              <a:rPr lang="es-ES" sz="1600" dirty="0">
                <a:solidFill>
                  <a:schemeClr val="bg2"/>
                </a:solidFill>
                <a:latin typeface="Roboto" panose="02000000000000000000" pitchFamily="2" charset="0"/>
                <a:ea typeface="Roboto" panose="02000000000000000000" pitchFamily="2" charset="0"/>
              </a:rPr>
              <a:t>En la organización de un Diálogo intervienen tres </a:t>
            </a:r>
            <a:r>
              <a:rPr lang="es-ES" sz="1600" b="1" dirty="0">
                <a:solidFill>
                  <a:schemeClr val="bg2"/>
                </a:solidFill>
                <a:latin typeface="Roboto" panose="02000000000000000000" pitchFamily="2" charset="0"/>
                <a:ea typeface="Roboto" panose="02000000000000000000" pitchFamily="2" charset="0"/>
              </a:rPr>
              <a:t>funciones</a:t>
            </a:r>
            <a:r>
              <a:rPr lang="es-ES" sz="1600" dirty="0">
                <a:solidFill>
                  <a:schemeClr val="bg2"/>
                </a:solidFill>
                <a:latin typeface="Roboto" panose="02000000000000000000" pitchFamily="2" charset="0"/>
                <a:ea typeface="Roboto" panose="02000000000000000000" pitchFamily="2" charset="0"/>
              </a:rPr>
              <a:t> principales. </a:t>
            </a:r>
          </a:p>
          <a:p>
            <a:pPr marL="342900" lvl="1" indent="-342900">
              <a:lnSpc>
                <a:spcPct val="150000"/>
              </a:lnSpc>
              <a:buClr>
                <a:schemeClr val="dk2"/>
              </a:buClr>
              <a:buSzPts val="1100"/>
              <a:buChar char="•"/>
            </a:pPr>
            <a:r>
              <a:rPr lang="es-ES" sz="1600" dirty="0">
                <a:solidFill>
                  <a:schemeClr val="bg2"/>
                </a:solidFill>
                <a:latin typeface="Roboto" panose="02000000000000000000" pitchFamily="2" charset="0"/>
                <a:ea typeface="Roboto" panose="02000000000000000000" pitchFamily="2" charset="0"/>
              </a:rPr>
              <a:t>      El </a:t>
            </a:r>
            <a:r>
              <a:rPr lang="es-ES" sz="1600" b="1" dirty="0">
                <a:solidFill>
                  <a:schemeClr val="bg2"/>
                </a:solidFill>
                <a:latin typeface="Roboto" panose="02000000000000000000" pitchFamily="2" charset="0"/>
                <a:ea typeface="Roboto" panose="02000000000000000000" pitchFamily="2" charset="0"/>
              </a:rPr>
              <a:t>Convocante</a:t>
            </a:r>
            <a:r>
              <a:rPr lang="es-ES" sz="1600" dirty="0">
                <a:solidFill>
                  <a:schemeClr val="bg2"/>
                </a:solidFill>
                <a:latin typeface="Roboto" panose="02000000000000000000" pitchFamily="2" charset="0"/>
                <a:ea typeface="Roboto" panose="02000000000000000000" pitchFamily="2" charset="0"/>
              </a:rPr>
              <a:t> organiza un Diálogo. </a:t>
            </a:r>
          </a:p>
          <a:p>
            <a:pPr marL="342900" indent="-342900">
              <a:lnSpc>
                <a:spcPct val="150000"/>
              </a:lnSpc>
              <a:buClr>
                <a:schemeClr val="dk2"/>
              </a:buClr>
              <a:buSzPts val="1100"/>
              <a:buChar char="•"/>
            </a:pPr>
            <a:r>
              <a:rPr lang="es-ES" sz="1600" dirty="0">
                <a:solidFill>
                  <a:schemeClr val="bg2"/>
                </a:solidFill>
                <a:latin typeface="Roboto" panose="02000000000000000000" pitchFamily="2" charset="0"/>
                <a:ea typeface="Roboto" panose="02000000000000000000" pitchFamily="2" charset="0"/>
              </a:rPr>
              <a:t>      El </a:t>
            </a:r>
            <a:r>
              <a:rPr lang="es-ES" sz="1600" b="1" dirty="0">
                <a:solidFill>
                  <a:schemeClr val="bg2"/>
                </a:solidFill>
                <a:latin typeface="Roboto" panose="02000000000000000000" pitchFamily="2" charset="0"/>
                <a:ea typeface="Roboto" panose="02000000000000000000" pitchFamily="2" charset="0"/>
              </a:rPr>
              <a:t>Administrador</a:t>
            </a:r>
            <a:r>
              <a:rPr lang="es-ES" sz="1600" dirty="0">
                <a:solidFill>
                  <a:schemeClr val="bg2"/>
                </a:solidFill>
                <a:latin typeface="Roboto" panose="02000000000000000000" pitchFamily="2" charset="0"/>
                <a:ea typeface="Roboto" panose="02000000000000000000" pitchFamily="2" charset="0"/>
              </a:rPr>
              <a:t> actúa como moderador. </a:t>
            </a:r>
          </a:p>
          <a:p>
            <a:pPr marL="342900" indent="-342900">
              <a:lnSpc>
                <a:spcPct val="150000"/>
              </a:lnSpc>
              <a:buClr>
                <a:schemeClr val="dk2"/>
              </a:buClr>
              <a:buSzPts val="1100"/>
              <a:buChar char="•"/>
            </a:pPr>
            <a:r>
              <a:rPr lang="es-ES" sz="1600" dirty="0">
                <a:solidFill>
                  <a:schemeClr val="bg2"/>
                </a:solidFill>
                <a:latin typeface="Roboto" panose="02000000000000000000" pitchFamily="2" charset="0"/>
                <a:ea typeface="Roboto" panose="02000000000000000000" pitchFamily="2" charset="0"/>
              </a:rPr>
              <a:t>      El </a:t>
            </a:r>
            <a:r>
              <a:rPr lang="es-ES" sz="1600" b="1" dirty="0">
                <a:solidFill>
                  <a:schemeClr val="bg2"/>
                </a:solidFill>
                <a:latin typeface="Roboto" panose="02000000000000000000" pitchFamily="2" charset="0"/>
                <a:ea typeface="Roboto" panose="02000000000000000000" pitchFamily="2" charset="0"/>
              </a:rPr>
              <a:t>Facilitador</a:t>
            </a:r>
            <a:r>
              <a:rPr lang="es-ES" sz="1600" dirty="0">
                <a:solidFill>
                  <a:schemeClr val="bg2"/>
                </a:solidFill>
                <a:latin typeface="Roboto" panose="02000000000000000000" pitchFamily="2" charset="0"/>
                <a:ea typeface="Roboto" panose="02000000000000000000" pitchFamily="2" charset="0"/>
              </a:rPr>
              <a:t> presta apoyo a cada grupo de Debate. </a:t>
            </a:r>
          </a:p>
          <a:p>
            <a:pPr>
              <a:buClr>
                <a:schemeClr val="dk2"/>
              </a:buClr>
              <a:buSzPts val="1100"/>
            </a:pPr>
            <a:r>
              <a:rPr lang="es-ES" sz="1600" dirty="0">
                <a:solidFill>
                  <a:schemeClr val="bg2"/>
                </a:solidFill>
                <a:latin typeface="Roboto" panose="02000000000000000000" pitchFamily="2" charset="0"/>
                <a:ea typeface="Roboto" panose="02000000000000000000" pitchFamily="2" charset="0"/>
              </a:rPr>
              <a:t>Se ofrece un servicio de </a:t>
            </a:r>
            <a:r>
              <a:rPr lang="es-ES" sz="1600" i="0" dirty="0">
                <a:solidFill>
                  <a:schemeClr val="bg2"/>
                </a:solidFill>
                <a:latin typeface="Roboto" panose="02000000000000000000" pitchFamily="2" charset="0"/>
                <a:ea typeface="Roboto" panose="02000000000000000000" pitchFamily="2" charset="0"/>
              </a:rPr>
              <a:t>capacitación y </a:t>
            </a:r>
            <a:r>
              <a:rPr lang="es-ES" sz="1600" i="0" dirty="0" err="1">
                <a:solidFill>
                  <a:schemeClr val="bg2"/>
                </a:solidFill>
                <a:latin typeface="Roboto" panose="02000000000000000000" pitchFamily="2" charset="0"/>
                <a:ea typeface="Roboto" panose="02000000000000000000" pitchFamily="2" charset="0"/>
              </a:rPr>
              <a:t>mentoría</a:t>
            </a:r>
            <a:r>
              <a:rPr lang="es-ES" sz="1600" i="0" dirty="0">
                <a:solidFill>
                  <a:schemeClr val="bg2"/>
                </a:solidFill>
                <a:latin typeface="Roboto" panose="02000000000000000000" pitchFamily="2" charset="0"/>
                <a:ea typeface="Roboto" panose="02000000000000000000" pitchFamily="2" charset="0"/>
              </a:rPr>
              <a:t> para </a:t>
            </a:r>
            <a:r>
              <a:rPr lang="es-ES" sz="1600" dirty="0">
                <a:solidFill>
                  <a:schemeClr val="bg2"/>
                </a:solidFill>
                <a:latin typeface="Roboto" panose="02000000000000000000" pitchFamily="2" charset="0"/>
                <a:ea typeface="Roboto" panose="02000000000000000000" pitchFamily="2" charset="0"/>
              </a:rPr>
              <a:t>Convocantes</a:t>
            </a:r>
            <a:r>
              <a:rPr lang="es-ES" sz="1600" i="0" dirty="0">
                <a:solidFill>
                  <a:schemeClr val="bg2"/>
                </a:solidFill>
                <a:latin typeface="Roboto" panose="02000000000000000000" pitchFamily="2" charset="0"/>
                <a:ea typeface="Roboto" panose="02000000000000000000" pitchFamily="2" charset="0"/>
              </a:rPr>
              <a:t>,</a:t>
            </a:r>
            <a:r>
              <a:rPr lang="es-ES" sz="1600" dirty="0">
                <a:solidFill>
                  <a:schemeClr val="bg2"/>
                </a:solidFill>
                <a:latin typeface="Roboto" panose="02000000000000000000" pitchFamily="2" charset="0"/>
                <a:ea typeface="Roboto" panose="02000000000000000000" pitchFamily="2" charset="0"/>
              </a:rPr>
              <a:t> Administradores </a:t>
            </a:r>
            <a:r>
              <a:rPr lang="es-ES" sz="1600" i="0" dirty="0">
                <a:solidFill>
                  <a:schemeClr val="bg2"/>
                </a:solidFill>
                <a:latin typeface="Roboto" panose="02000000000000000000" pitchFamily="2" charset="0"/>
                <a:ea typeface="Roboto" panose="02000000000000000000" pitchFamily="2" charset="0"/>
              </a:rPr>
              <a:t>y</a:t>
            </a:r>
            <a:r>
              <a:rPr lang="es-ES" sz="1600" dirty="0">
                <a:solidFill>
                  <a:schemeClr val="bg2"/>
                </a:solidFill>
                <a:latin typeface="Roboto" panose="02000000000000000000" pitchFamily="2" charset="0"/>
                <a:ea typeface="Roboto" panose="02000000000000000000" pitchFamily="2" charset="0"/>
              </a:rPr>
              <a:t> Facilitadores</a:t>
            </a:r>
            <a:r>
              <a:rPr lang="es-ES" sz="1600" i="0" dirty="0">
                <a:solidFill>
                  <a:schemeClr val="bg2"/>
                </a:solidFill>
                <a:latin typeface="Roboto" panose="02000000000000000000" pitchFamily="2" charset="0"/>
                <a:ea typeface="Roboto" panose="02000000000000000000" pitchFamily="2" charset="0"/>
              </a:rPr>
              <a:t>.</a:t>
            </a:r>
            <a:endParaRPr lang="en-US" sz="2000" b="1" dirty="0">
              <a:solidFill>
                <a:schemeClr val="bg2"/>
              </a:solidFill>
              <a:latin typeface="Roboto" panose="02000000000000000000" pitchFamily="2" charset="0"/>
              <a:ea typeface="Roboto" panose="02000000000000000000" pitchFamily="2" charset="0"/>
              <a:cs typeface="Montserrat"/>
            </a:endParaRPr>
          </a:p>
        </p:txBody>
      </p:sp>
      <p:sp>
        <p:nvSpPr>
          <p:cNvPr id="16" name="Google Shape;184;p25">
            <a:extLst>
              <a:ext uri="{FF2B5EF4-FFF2-40B4-BE49-F238E27FC236}">
                <a16:creationId xmlns:a16="http://schemas.microsoft.com/office/drawing/2014/main" id="{766A14E8-A8AB-4298-9A4F-B126EB3321AB}"/>
              </a:ext>
            </a:extLst>
          </p:cNvPr>
          <p:cNvSpPr/>
          <p:nvPr/>
        </p:nvSpPr>
        <p:spPr>
          <a:xfrm>
            <a:off x="1320" y="4441960"/>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 name="Picture 21" descr="A picture containing ax&#10;&#10;Description automatically generated">
            <a:extLst>
              <a:ext uri="{FF2B5EF4-FFF2-40B4-BE49-F238E27FC236}">
                <a16:creationId xmlns:a16="http://schemas.microsoft.com/office/drawing/2014/main" id="{C307317F-91F6-4C89-AB6E-C288B3F5DE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29744" y="4730947"/>
            <a:ext cx="255346" cy="207584"/>
          </a:xfrm>
          <a:prstGeom prst="rect">
            <a:avLst/>
          </a:prstGeom>
        </p:spPr>
      </p:pic>
      <p:sp>
        <p:nvSpPr>
          <p:cNvPr id="24" name="TextBox 23">
            <a:extLst>
              <a:ext uri="{FF2B5EF4-FFF2-40B4-BE49-F238E27FC236}">
                <a16:creationId xmlns:a16="http://schemas.microsoft.com/office/drawing/2014/main" id="{5CCF34BF-20ED-42DA-8F20-14F6A459C285}"/>
              </a:ext>
            </a:extLst>
          </p:cNvPr>
          <p:cNvSpPr txBox="1"/>
          <p:nvPr/>
        </p:nvSpPr>
        <p:spPr>
          <a:xfrm>
            <a:off x="7508353" y="4708698"/>
            <a:ext cx="1634117" cy="338554"/>
          </a:xfrm>
          <a:prstGeom prst="rect">
            <a:avLst/>
          </a:prstGeom>
          <a:noFill/>
        </p:spPr>
        <p:txBody>
          <a:bodyPr wrap="square" rtlCol="0">
            <a:spAutoFit/>
          </a:bodyPr>
          <a:lstStyle/>
          <a:p>
            <a:r>
              <a:rPr lang="es-ES" sz="1600">
                <a:solidFill>
                  <a:srgbClr val="4C9F38"/>
                </a:solidFill>
                <a:latin typeface="Ciutadella Regular"/>
              </a:rPr>
              <a:t>@foodsystems</a:t>
            </a:r>
          </a:p>
        </p:txBody>
      </p:sp>
      <p:sp>
        <p:nvSpPr>
          <p:cNvPr id="26" name="TextBox 25">
            <a:extLst>
              <a:ext uri="{FF2B5EF4-FFF2-40B4-BE49-F238E27FC236}">
                <a16:creationId xmlns:a16="http://schemas.microsoft.com/office/drawing/2014/main" id="{5A7FEFF8-B3CE-4E59-80F4-072FF0A13D0B}"/>
              </a:ext>
            </a:extLst>
          </p:cNvPr>
          <p:cNvSpPr txBox="1"/>
          <p:nvPr/>
        </p:nvSpPr>
        <p:spPr>
          <a:xfrm>
            <a:off x="5730282" y="4708440"/>
            <a:ext cx="2258750" cy="338554"/>
          </a:xfrm>
          <a:prstGeom prst="rect">
            <a:avLst/>
          </a:prstGeom>
          <a:noFill/>
        </p:spPr>
        <p:txBody>
          <a:bodyPr wrap="square" rtlCol="0">
            <a:spAutoFit/>
          </a:bodyPr>
          <a:lstStyle/>
          <a:p>
            <a:r>
              <a:rPr lang="es-ES" sz="1600">
                <a:solidFill>
                  <a:srgbClr val="4C9F38"/>
                </a:solidFill>
                <a:latin typeface="Ciutadella Regular"/>
              </a:rPr>
              <a:t>#SummitDialogues</a:t>
            </a:r>
          </a:p>
        </p:txBody>
      </p:sp>
      <p:sp>
        <p:nvSpPr>
          <p:cNvPr id="4" name="TextBox 3">
            <a:extLst>
              <a:ext uri="{FF2B5EF4-FFF2-40B4-BE49-F238E27FC236}">
                <a16:creationId xmlns:a16="http://schemas.microsoft.com/office/drawing/2014/main" id="{EDFF6FA6-4B76-4D50-8AD2-D69284C5328D}"/>
              </a:ext>
            </a:extLst>
          </p:cNvPr>
          <p:cNvSpPr txBox="1"/>
          <p:nvPr/>
        </p:nvSpPr>
        <p:spPr>
          <a:xfrm>
            <a:off x="-210" y="105773"/>
            <a:ext cx="9142680" cy="461665"/>
          </a:xfrm>
          <a:prstGeom prst="rect">
            <a:avLst/>
          </a:prstGeom>
          <a:noFill/>
        </p:spPr>
        <p:txBody>
          <a:bodyPr wrap="square" lIns="91440" tIns="45720" rIns="91440" bIns="45720" rtlCol="0" anchor="t">
            <a:spAutoFit/>
          </a:bodyPr>
          <a:lstStyle/>
          <a:p>
            <a:pPr algn="ctr"/>
            <a:r>
              <a:rPr lang="es-ES" sz="2400" b="1" dirty="0">
                <a:solidFill>
                  <a:schemeClr val="bg2"/>
                </a:solidFill>
                <a:latin typeface="Roboto" panose="02000000000000000000" pitchFamily="2" charset="0"/>
                <a:ea typeface="Roboto" panose="02000000000000000000" pitchFamily="2" charset="0"/>
              </a:rPr>
              <a:t>Los Diálogos de la Cumbre sobre los Sistemas Alimentarios</a:t>
            </a:r>
          </a:p>
        </p:txBody>
      </p:sp>
      <p:pic>
        <p:nvPicPr>
          <p:cNvPr id="5" name="Picture 4" descr="Icon&#10;&#10;Description automatically generated">
            <a:extLst>
              <a:ext uri="{FF2B5EF4-FFF2-40B4-BE49-F238E27FC236}">
                <a16:creationId xmlns:a16="http://schemas.microsoft.com/office/drawing/2014/main" id="{3C187FD1-3F2A-F14A-BCDA-4B070033F8D2}"/>
              </a:ext>
            </a:extLst>
          </p:cNvPr>
          <p:cNvPicPr>
            <a:picLocks noChangeAspect="1"/>
          </p:cNvPicPr>
          <p:nvPr/>
        </p:nvPicPr>
        <p:blipFill>
          <a:blip r:embed="rId4"/>
          <a:stretch>
            <a:fillRect/>
          </a:stretch>
        </p:blipFill>
        <p:spPr>
          <a:xfrm>
            <a:off x="997203" y="2331453"/>
            <a:ext cx="417553" cy="391126"/>
          </a:xfrm>
          <a:prstGeom prst="rect">
            <a:avLst/>
          </a:prstGeom>
        </p:spPr>
      </p:pic>
      <p:pic>
        <p:nvPicPr>
          <p:cNvPr id="7" name="Picture 6" descr="Icon&#10;&#10;Description automatically generated">
            <a:extLst>
              <a:ext uri="{FF2B5EF4-FFF2-40B4-BE49-F238E27FC236}">
                <a16:creationId xmlns:a16="http://schemas.microsoft.com/office/drawing/2014/main" id="{BE2DBA8D-AE7A-3044-9139-CBBEA3923748}"/>
              </a:ext>
            </a:extLst>
          </p:cNvPr>
          <p:cNvPicPr>
            <a:picLocks noChangeAspect="1"/>
          </p:cNvPicPr>
          <p:nvPr/>
        </p:nvPicPr>
        <p:blipFill>
          <a:blip r:embed="rId5"/>
          <a:stretch>
            <a:fillRect/>
          </a:stretch>
        </p:blipFill>
        <p:spPr>
          <a:xfrm>
            <a:off x="997203" y="2704046"/>
            <a:ext cx="417554" cy="391127"/>
          </a:xfrm>
          <a:prstGeom prst="rect">
            <a:avLst/>
          </a:prstGeom>
        </p:spPr>
      </p:pic>
      <p:pic>
        <p:nvPicPr>
          <p:cNvPr id="9" name="Picture 8" descr="Icon&#10;&#10;Description automatically generated">
            <a:extLst>
              <a:ext uri="{FF2B5EF4-FFF2-40B4-BE49-F238E27FC236}">
                <a16:creationId xmlns:a16="http://schemas.microsoft.com/office/drawing/2014/main" id="{06FD6628-5DCC-984D-94A3-1BDFDC02F9F5}"/>
              </a:ext>
            </a:extLst>
          </p:cNvPr>
          <p:cNvPicPr>
            <a:picLocks noChangeAspect="1"/>
          </p:cNvPicPr>
          <p:nvPr/>
        </p:nvPicPr>
        <p:blipFill>
          <a:blip r:embed="rId6"/>
          <a:stretch>
            <a:fillRect/>
          </a:stretch>
        </p:blipFill>
        <p:spPr>
          <a:xfrm>
            <a:off x="997204" y="3114740"/>
            <a:ext cx="417553" cy="391126"/>
          </a:xfrm>
          <a:prstGeom prst="rect">
            <a:avLst/>
          </a:prstGeom>
        </p:spPr>
      </p:pic>
      <p:pic>
        <p:nvPicPr>
          <p:cNvPr id="12" name="Picture 11" descr="Text&#10;&#10;Description automatically generated with low confidence">
            <a:extLst>
              <a:ext uri="{FF2B5EF4-FFF2-40B4-BE49-F238E27FC236}">
                <a16:creationId xmlns:a16="http://schemas.microsoft.com/office/drawing/2014/main" id="{FBF98D97-BFFB-574C-9456-3AF95D025ECF}"/>
              </a:ext>
            </a:extLst>
          </p:cNvPr>
          <p:cNvPicPr>
            <a:picLocks noChangeAspect="1"/>
          </p:cNvPicPr>
          <p:nvPr/>
        </p:nvPicPr>
        <p:blipFill>
          <a:blip r:embed="rId7"/>
          <a:stretch>
            <a:fillRect/>
          </a:stretch>
        </p:blipFill>
        <p:spPr>
          <a:xfrm>
            <a:off x="54401" y="4489658"/>
            <a:ext cx="1100567" cy="570539"/>
          </a:xfrm>
          <a:prstGeom prst="rect">
            <a:avLst/>
          </a:prstGeom>
        </p:spPr>
      </p:pic>
    </p:spTree>
    <p:extLst>
      <p:ext uri="{BB962C8B-B14F-4D97-AF65-F5344CB8AC3E}">
        <p14:creationId xmlns:p14="http://schemas.microsoft.com/office/powerpoint/2010/main" val="31677601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2;p12">
            <a:extLst>
              <a:ext uri="{FF2B5EF4-FFF2-40B4-BE49-F238E27FC236}">
                <a16:creationId xmlns:a16="http://schemas.microsoft.com/office/drawing/2014/main" id="{41999E2D-E8F2-430C-ACD7-67D4E227FA7F}"/>
              </a:ext>
            </a:extLst>
          </p:cNvPr>
          <p:cNvSpPr txBox="1"/>
          <p:nvPr/>
        </p:nvSpPr>
        <p:spPr>
          <a:xfrm>
            <a:off x="689387" y="1141755"/>
            <a:ext cx="7564706" cy="3423684"/>
          </a:xfrm>
          <a:prstGeom prst="rect">
            <a:avLst/>
          </a:prstGeom>
          <a:noFill/>
          <a:ln>
            <a:noFill/>
          </a:ln>
        </p:spPr>
        <p:txBody>
          <a:bodyPr spcFirstLastPara="1" wrap="square" lIns="41900" tIns="20950" rIns="41900" bIns="20950" anchor="t" anchorCtr="0">
            <a:noAutofit/>
          </a:bodyPr>
          <a:lstStyle/>
          <a:p>
            <a:pPr>
              <a:spcAft>
                <a:spcPts val="900"/>
              </a:spcAft>
              <a:buClr>
                <a:schemeClr val="dk2"/>
              </a:buClr>
              <a:buSzPts val="1100"/>
            </a:pPr>
            <a:r>
              <a:rPr lang="es-ES" sz="1800" dirty="0">
                <a:solidFill>
                  <a:schemeClr val="bg2"/>
                </a:solidFill>
                <a:latin typeface="Roboto" panose="02000000000000000000" pitchFamily="2" charset="0"/>
                <a:ea typeface="Roboto" panose="02000000000000000000" pitchFamily="2" charset="0"/>
              </a:rPr>
              <a:t>El Diálogo se desarrolla en pequeños </a:t>
            </a:r>
            <a:r>
              <a:rPr lang="es-ES" sz="1800" b="1" dirty="0">
                <a:solidFill>
                  <a:schemeClr val="bg2"/>
                </a:solidFill>
                <a:latin typeface="Roboto" panose="02000000000000000000" pitchFamily="2" charset="0"/>
                <a:ea typeface="Roboto" panose="02000000000000000000" pitchFamily="2" charset="0"/>
              </a:rPr>
              <a:t>grupos de debate</a:t>
            </a:r>
            <a:r>
              <a:rPr lang="es-ES" sz="1800" dirty="0">
                <a:solidFill>
                  <a:schemeClr val="bg2"/>
                </a:solidFill>
                <a:latin typeface="Roboto" panose="02000000000000000000" pitchFamily="2" charset="0"/>
                <a:ea typeface="Roboto" panose="02000000000000000000" pitchFamily="2" charset="0"/>
              </a:rPr>
              <a:t>.  </a:t>
            </a:r>
          </a:p>
          <a:p>
            <a:pPr>
              <a:spcAft>
                <a:spcPts val="900"/>
              </a:spcAft>
              <a:buClr>
                <a:schemeClr val="dk2"/>
              </a:buClr>
              <a:buSzPts val="1100"/>
            </a:pPr>
            <a:r>
              <a:rPr lang="es-ES" sz="1800" b="1" dirty="0">
                <a:solidFill>
                  <a:schemeClr val="bg2"/>
                </a:solidFill>
                <a:latin typeface="Roboto" panose="02000000000000000000" pitchFamily="2" charset="0"/>
                <a:ea typeface="Roboto" panose="02000000000000000000" pitchFamily="2" charset="0"/>
              </a:rPr>
              <a:t>Los participantes</a:t>
            </a:r>
            <a:r>
              <a:rPr lang="es-ES" sz="1800" dirty="0">
                <a:solidFill>
                  <a:schemeClr val="bg2"/>
                </a:solidFill>
                <a:latin typeface="Roboto" panose="02000000000000000000" pitchFamily="2" charset="0"/>
                <a:ea typeface="Roboto" panose="02000000000000000000" pitchFamily="2" charset="0"/>
              </a:rPr>
              <a:t> se asignan a estos grupos.</a:t>
            </a:r>
          </a:p>
          <a:p>
            <a:pPr>
              <a:spcAft>
                <a:spcPts val="900"/>
              </a:spcAft>
              <a:buClr>
                <a:schemeClr val="dk2"/>
              </a:buClr>
              <a:buSzPts val="1100"/>
            </a:pPr>
            <a:r>
              <a:rPr lang="es-ES" sz="1800" b="1" dirty="0">
                <a:solidFill>
                  <a:schemeClr val="bg2"/>
                </a:solidFill>
                <a:latin typeface="Roboto" panose="02000000000000000000" pitchFamily="2" charset="0"/>
                <a:ea typeface="Roboto" panose="02000000000000000000" pitchFamily="2" charset="0"/>
              </a:rPr>
              <a:t>Los participantes</a:t>
            </a:r>
            <a:r>
              <a:rPr lang="es-ES" sz="1800" dirty="0">
                <a:solidFill>
                  <a:schemeClr val="bg2"/>
                </a:solidFill>
                <a:latin typeface="Roboto" panose="02000000000000000000" pitchFamily="2" charset="0"/>
                <a:ea typeface="Roboto" panose="02000000000000000000" pitchFamily="2" charset="0"/>
              </a:rPr>
              <a:t> se centran en cómo serán sus sistemas alimentarios en 2030, cómo llegar a ellos y qué pueden hacer ahora.</a:t>
            </a:r>
          </a:p>
          <a:p>
            <a:pPr>
              <a:spcAft>
                <a:spcPts val="900"/>
              </a:spcAft>
              <a:buClr>
                <a:schemeClr val="dk2"/>
              </a:buClr>
              <a:buSzPts val="1100"/>
            </a:pPr>
            <a:r>
              <a:rPr lang="es-ES" sz="1800" b="1" dirty="0">
                <a:solidFill>
                  <a:schemeClr val="bg2"/>
                </a:solidFill>
                <a:latin typeface="Roboto" panose="02000000000000000000" pitchFamily="2" charset="0"/>
                <a:ea typeface="Roboto" panose="02000000000000000000" pitchFamily="2" charset="0"/>
              </a:rPr>
              <a:t>Los participantes</a:t>
            </a:r>
            <a:r>
              <a:rPr lang="es-ES" sz="1800" dirty="0">
                <a:solidFill>
                  <a:schemeClr val="bg2"/>
                </a:solidFill>
                <a:latin typeface="Roboto" panose="02000000000000000000" pitchFamily="2" charset="0"/>
                <a:ea typeface="Roboto" panose="02000000000000000000" pitchFamily="2" charset="0"/>
              </a:rPr>
              <a:t> consideran la vía hacia 2030 y cómo ellos y otros actores pueden contribuir al proceso.</a:t>
            </a:r>
          </a:p>
          <a:p>
            <a:pPr>
              <a:spcAft>
                <a:spcPts val="900"/>
              </a:spcAft>
              <a:buClr>
                <a:schemeClr val="dk2"/>
              </a:buClr>
              <a:buSzPts val="1100"/>
            </a:pPr>
            <a:r>
              <a:rPr lang="es-ES" sz="1800" dirty="0">
                <a:solidFill>
                  <a:schemeClr val="bg2"/>
                </a:solidFill>
                <a:latin typeface="Roboto" panose="02000000000000000000" pitchFamily="2" charset="0"/>
                <a:ea typeface="Roboto" panose="02000000000000000000" pitchFamily="2" charset="0"/>
              </a:rPr>
              <a:t>Un </a:t>
            </a:r>
            <a:r>
              <a:rPr lang="es-ES" sz="1800" b="1" dirty="0">
                <a:solidFill>
                  <a:schemeClr val="bg2"/>
                </a:solidFill>
                <a:latin typeface="Roboto" panose="02000000000000000000" pitchFamily="2" charset="0"/>
                <a:ea typeface="Roboto" panose="02000000000000000000" pitchFamily="2" charset="0"/>
              </a:rPr>
              <a:t>Facilitador</a:t>
            </a:r>
            <a:r>
              <a:rPr lang="es-ES" sz="1800" dirty="0">
                <a:solidFill>
                  <a:schemeClr val="bg2"/>
                </a:solidFill>
                <a:latin typeface="Roboto" panose="02000000000000000000" pitchFamily="2" charset="0"/>
                <a:ea typeface="Roboto" panose="02000000000000000000" pitchFamily="2" charset="0"/>
              </a:rPr>
              <a:t> se asegura de que puedan intervenir todos los participantes. También hacen avanzar el Diálogo e informan sobre este en la sesión de resumen. </a:t>
            </a:r>
            <a:r>
              <a:rPr lang="es-ES" sz="2000" dirty="0">
                <a:solidFill>
                  <a:schemeClr val="bg2"/>
                </a:solidFill>
                <a:latin typeface="Roboto" panose="02000000000000000000" pitchFamily="2" charset="0"/>
                <a:ea typeface="Roboto" panose="02000000000000000000" pitchFamily="2" charset="0"/>
              </a:rPr>
              <a:t> </a:t>
            </a:r>
          </a:p>
        </p:txBody>
      </p:sp>
      <p:sp>
        <p:nvSpPr>
          <p:cNvPr id="16" name="Google Shape;184;p25">
            <a:extLst>
              <a:ext uri="{FF2B5EF4-FFF2-40B4-BE49-F238E27FC236}">
                <a16:creationId xmlns:a16="http://schemas.microsoft.com/office/drawing/2014/main" id="{766A14E8-A8AB-4298-9A4F-B126EB3321AB}"/>
              </a:ext>
            </a:extLst>
          </p:cNvPr>
          <p:cNvSpPr/>
          <p:nvPr/>
        </p:nvSpPr>
        <p:spPr>
          <a:xfrm>
            <a:off x="1320" y="4441960"/>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 name="Picture 21" descr="A picture containing ax&#10;&#10;Description automatically generated">
            <a:extLst>
              <a:ext uri="{FF2B5EF4-FFF2-40B4-BE49-F238E27FC236}">
                <a16:creationId xmlns:a16="http://schemas.microsoft.com/office/drawing/2014/main" id="{C307317F-91F6-4C89-AB6E-C288B3F5DE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29744" y="4730947"/>
            <a:ext cx="255346" cy="207584"/>
          </a:xfrm>
          <a:prstGeom prst="rect">
            <a:avLst/>
          </a:prstGeom>
        </p:spPr>
      </p:pic>
      <p:sp>
        <p:nvSpPr>
          <p:cNvPr id="24" name="TextBox 23">
            <a:extLst>
              <a:ext uri="{FF2B5EF4-FFF2-40B4-BE49-F238E27FC236}">
                <a16:creationId xmlns:a16="http://schemas.microsoft.com/office/drawing/2014/main" id="{5CCF34BF-20ED-42DA-8F20-14F6A459C285}"/>
              </a:ext>
            </a:extLst>
          </p:cNvPr>
          <p:cNvSpPr txBox="1"/>
          <p:nvPr/>
        </p:nvSpPr>
        <p:spPr>
          <a:xfrm>
            <a:off x="7508353" y="4708698"/>
            <a:ext cx="1634117" cy="338554"/>
          </a:xfrm>
          <a:prstGeom prst="rect">
            <a:avLst/>
          </a:prstGeom>
          <a:noFill/>
        </p:spPr>
        <p:txBody>
          <a:bodyPr wrap="square" rtlCol="0">
            <a:spAutoFit/>
          </a:bodyPr>
          <a:lstStyle/>
          <a:p>
            <a:r>
              <a:rPr lang="es-ES" sz="1600">
                <a:solidFill>
                  <a:srgbClr val="4C9F38"/>
                </a:solidFill>
                <a:latin typeface="Ciutadella Regular"/>
              </a:rPr>
              <a:t>@foodsystems</a:t>
            </a:r>
          </a:p>
        </p:txBody>
      </p:sp>
      <p:sp>
        <p:nvSpPr>
          <p:cNvPr id="26" name="TextBox 25">
            <a:extLst>
              <a:ext uri="{FF2B5EF4-FFF2-40B4-BE49-F238E27FC236}">
                <a16:creationId xmlns:a16="http://schemas.microsoft.com/office/drawing/2014/main" id="{5A7FEFF8-B3CE-4E59-80F4-072FF0A13D0B}"/>
              </a:ext>
            </a:extLst>
          </p:cNvPr>
          <p:cNvSpPr txBox="1"/>
          <p:nvPr/>
        </p:nvSpPr>
        <p:spPr>
          <a:xfrm>
            <a:off x="5730282" y="4708440"/>
            <a:ext cx="2258750" cy="338554"/>
          </a:xfrm>
          <a:prstGeom prst="rect">
            <a:avLst/>
          </a:prstGeom>
          <a:noFill/>
        </p:spPr>
        <p:txBody>
          <a:bodyPr wrap="square" rtlCol="0">
            <a:spAutoFit/>
          </a:bodyPr>
          <a:lstStyle/>
          <a:p>
            <a:r>
              <a:rPr lang="es-ES" sz="1600">
                <a:solidFill>
                  <a:srgbClr val="4C9F38"/>
                </a:solidFill>
                <a:latin typeface="Ciutadella Regular"/>
              </a:rPr>
              <a:t>#SummitDialogues</a:t>
            </a:r>
          </a:p>
        </p:txBody>
      </p:sp>
      <p:sp>
        <p:nvSpPr>
          <p:cNvPr id="4" name="TextBox 3">
            <a:extLst>
              <a:ext uri="{FF2B5EF4-FFF2-40B4-BE49-F238E27FC236}">
                <a16:creationId xmlns:a16="http://schemas.microsoft.com/office/drawing/2014/main" id="{578F0E4E-BFC0-4FD7-AB78-AF4C1B3AF8F3}"/>
              </a:ext>
            </a:extLst>
          </p:cNvPr>
          <p:cNvSpPr txBox="1"/>
          <p:nvPr/>
        </p:nvSpPr>
        <p:spPr>
          <a:xfrm>
            <a:off x="0" y="-52206"/>
            <a:ext cx="9144000" cy="707886"/>
          </a:xfrm>
          <a:prstGeom prst="rect">
            <a:avLst/>
          </a:prstGeom>
          <a:noFill/>
        </p:spPr>
        <p:txBody>
          <a:bodyPr wrap="square" lIns="91440" tIns="45720" rIns="91440" bIns="45720" rtlCol="0" anchor="t">
            <a:spAutoFit/>
          </a:bodyPr>
          <a:lstStyle/>
          <a:p>
            <a:pPr algn="ctr"/>
            <a:r>
              <a:rPr lang="es-ES" sz="2800" b="1" dirty="0">
                <a:solidFill>
                  <a:schemeClr val="bg2"/>
                </a:solidFill>
                <a:latin typeface="Roboto" panose="02000000000000000000" pitchFamily="2" charset="0"/>
                <a:ea typeface="Roboto" panose="02000000000000000000" pitchFamily="2" charset="0"/>
                <a:cs typeface="Roboto" panose="02000000000000000000" pitchFamily="2" charset="0"/>
              </a:rPr>
              <a:t>En un evento de un Diálogo </a:t>
            </a:r>
            <a:r>
              <a:rPr lang="es-ES" sz="4000" b="1" dirty="0">
                <a:solidFill>
                  <a:schemeClr val="bg2"/>
                </a:solidFill>
                <a:latin typeface="Roboto" panose="02000000000000000000" pitchFamily="2" charset="0"/>
                <a:ea typeface="Roboto" panose="02000000000000000000" pitchFamily="2" charset="0"/>
                <a:cs typeface="Roboto" panose="02000000000000000000" pitchFamily="2" charset="0"/>
              </a:rPr>
              <a:t> </a:t>
            </a:r>
          </a:p>
        </p:txBody>
      </p:sp>
      <p:pic>
        <p:nvPicPr>
          <p:cNvPr id="5" name="Picture 4" descr="Icon&#10;&#10;Description automatically generated">
            <a:extLst>
              <a:ext uri="{FF2B5EF4-FFF2-40B4-BE49-F238E27FC236}">
                <a16:creationId xmlns:a16="http://schemas.microsoft.com/office/drawing/2014/main" id="{1B62BED2-F710-6D42-A0A2-02F27386E5C7}"/>
              </a:ext>
            </a:extLst>
          </p:cNvPr>
          <p:cNvPicPr>
            <a:picLocks noChangeAspect="1"/>
          </p:cNvPicPr>
          <p:nvPr/>
        </p:nvPicPr>
        <p:blipFill>
          <a:blip r:embed="rId3"/>
          <a:stretch>
            <a:fillRect/>
          </a:stretch>
        </p:blipFill>
        <p:spPr>
          <a:xfrm>
            <a:off x="5210809" y="1323909"/>
            <a:ext cx="832855" cy="780143"/>
          </a:xfrm>
          <a:prstGeom prst="rect">
            <a:avLst/>
          </a:prstGeom>
        </p:spPr>
      </p:pic>
      <p:pic>
        <p:nvPicPr>
          <p:cNvPr id="7" name="Picture 6" descr="Shape&#10;&#10;Description automatically generated">
            <a:extLst>
              <a:ext uri="{FF2B5EF4-FFF2-40B4-BE49-F238E27FC236}">
                <a16:creationId xmlns:a16="http://schemas.microsoft.com/office/drawing/2014/main" id="{AAAE5B18-865E-284F-BC5E-368E8D65B646}"/>
              </a:ext>
            </a:extLst>
          </p:cNvPr>
          <p:cNvPicPr>
            <a:picLocks noChangeAspect="1"/>
          </p:cNvPicPr>
          <p:nvPr/>
        </p:nvPicPr>
        <p:blipFill>
          <a:blip r:embed="rId4"/>
          <a:stretch>
            <a:fillRect/>
          </a:stretch>
        </p:blipFill>
        <p:spPr>
          <a:xfrm>
            <a:off x="6282243" y="840808"/>
            <a:ext cx="1003300" cy="939800"/>
          </a:xfrm>
          <a:prstGeom prst="rect">
            <a:avLst/>
          </a:prstGeom>
        </p:spPr>
      </p:pic>
      <p:pic>
        <p:nvPicPr>
          <p:cNvPr id="11" name="Picture 10" descr="Text&#10;&#10;Description automatically generated with low confidence">
            <a:extLst>
              <a:ext uri="{FF2B5EF4-FFF2-40B4-BE49-F238E27FC236}">
                <a16:creationId xmlns:a16="http://schemas.microsoft.com/office/drawing/2014/main" id="{BB7DF9EF-0603-9341-93DE-98CBC3957FEF}"/>
              </a:ext>
            </a:extLst>
          </p:cNvPr>
          <p:cNvPicPr>
            <a:picLocks noChangeAspect="1"/>
          </p:cNvPicPr>
          <p:nvPr/>
        </p:nvPicPr>
        <p:blipFill>
          <a:blip r:embed="rId5"/>
          <a:stretch>
            <a:fillRect/>
          </a:stretch>
        </p:blipFill>
        <p:spPr>
          <a:xfrm>
            <a:off x="54401" y="4489658"/>
            <a:ext cx="1100567" cy="570539"/>
          </a:xfrm>
          <a:prstGeom prst="rect">
            <a:avLst/>
          </a:prstGeom>
        </p:spPr>
      </p:pic>
    </p:spTree>
    <p:extLst>
      <p:ext uri="{BB962C8B-B14F-4D97-AF65-F5344CB8AC3E}">
        <p14:creationId xmlns:p14="http://schemas.microsoft.com/office/powerpoint/2010/main" val="21637834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2;p12">
            <a:extLst>
              <a:ext uri="{FF2B5EF4-FFF2-40B4-BE49-F238E27FC236}">
                <a16:creationId xmlns:a16="http://schemas.microsoft.com/office/drawing/2014/main" id="{41999E2D-E8F2-430C-ACD7-67D4E227FA7F}"/>
              </a:ext>
            </a:extLst>
          </p:cNvPr>
          <p:cNvSpPr txBox="1"/>
          <p:nvPr/>
        </p:nvSpPr>
        <p:spPr>
          <a:xfrm>
            <a:off x="695337" y="601058"/>
            <a:ext cx="7921457" cy="3442421"/>
          </a:xfrm>
          <a:prstGeom prst="rect">
            <a:avLst/>
          </a:prstGeom>
          <a:noFill/>
          <a:ln>
            <a:noFill/>
          </a:ln>
        </p:spPr>
        <p:txBody>
          <a:bodyPr spcFirstLastPara="1" wrap="square" lIns="41900" tIns="20950" rIns="41900" bIns="20950" anchor="ctr" anchorCtr="0">
            <a:noAutofit/>
          </a:bodyPr>
          <a:lstStyle/>
          <a:p>
            <a:pPr>
              <a:spcAft>
                <a:spcPts val="900"/>
              </a:spcAft>
            </a:pPr>
            <a:r>
              <a:rPr lang="es-ES" sz="2000">
                <a:solidFill>
                  <a:schemeClr val="bg2"/>
                </a:solidFill>
                <a:latin typeface="Roboto" panose="02000000000000000000" pitchFamily="2" charset="0"/>
                <a:ea typeface="Roboto" panose="02000000000000000000" pitchFamily="2" charset="0"/>
              </a:rPr>
              <a:t>Las plataformas de reuniones digitales permiten que los participantes sean transferidos automáticamente a sus grupos de debate. </a:t>
            </a:r>
          </a:p>
          <a:p>
            <a:pPr>
              <a:spcAft>
                <a:spcPts val="900"/>
              </a:spcAft>
            </a:pPr>
            <a:r>
              <a:rPr lang="es-ES" sz="2000">
                <a:solidFill>
                  <a:schemeClr val="bg2"/>
                </a:solidFill>
                <a:latin typeface="Roboto" panose="02000000000000000000" pitchFamily="2" charset="0"/>
                <a:ea typeface="Roboto" panose="02000000000000000000" pitchFamily="2" charset="0"/>
              </a:rPr>
              <a:t>Se fomenta el diálogo interactivo indicando a los participantes que desactivan el modo silencio de sus micrófonos y limiten el ruido de fondo.</a:t>
            </a:r>
          </a:p>
        </p:txBody>
      </p:sp>
      <p:sp>
        <p:nvSpPr>
          <p:cNvPr id="16" name="Google Shape;184;p25">
            <a:extLst>
              <a:ext uri="{FF2B5EF4-FFF2-40B4-BE49-F238E27FC236}">
                <a16:creationId xmlns:a16="http://schemas.microsoft.com/office/drawing/2014/main" id="{766A14E8-A8AB-4298-9A4F-B126EB3321AB}"/>
              </a:ext>
            </a:extLst>
          </p:cNvPr>
          <p:cNvSpPr/>
          <p:nvPr/>
        </p:nvSpPr>
        <p:spPr>
          <a:xfrm>
            <a:off x="1320" y="4441960"/>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 name="Picture 21" descr="A picture containing ax&#10;&#10;Description automatically generated">
            <a:extLst>
              <a:ext uri="{FF2B5EF4-FFF2-40B4-BE49-F238E27FC236}">
                <a16:creationId xmlns:a16="http://schemas.microsoft.com/office/drawing/2014/main" id="{C307317F-91F6-4C89-AB6E-C288B3F5DE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29744" y="4730947"/>
            <a:ext cx="255346" cy="207584"/>
          </a:xfrm>
          <a:prstGeom prst="rect">
            <a:avLst/>
          </a:prstGeom>
        </p:spPr>
      </p:pic>
      <p:sp>
        <p:nvSpPr>
          <p:cNvPr id="24" name="TextBox 23">
            <a:extLst>
              <a:ext uri="{FF2B5EF4-FFF2-40B4-BE49-F238E27FC236}">
                <a16:creationId xmlns:a16="http://schemas.microsoft.com/office/drawing/2014/main" id="{5CCF34BF-20ED-42DA-8F20-14F6A459C285}"/>
              </a:ext>
            </a:extLst>
          </p:cNvPr>
          <p:cNvSpPr txBox="1"/>
          <p:nvPr/>
        </p:nvSpPr>
        <p:spPr>
          <a:xfrm>
            <a:off x="7508353" y="4708698"/>
            <a:ext cx="1634117" cy="338554"/>
          </a:xfrm>
          <a:prstGeom prst="rect">
            <a:avLst/>
          </a:prstGeom>
          <a:noFill/>
        </p:spPr>
        <p:txBody>
          <a:bodyPr wrap="square" rtlCol="0">
            <a:spAutoFit/>
          </a:bodyPr>
          <a:lstStyle/>
          <a:p>
            <a:r>
              <a:rPr lang="es-ES" sz="1600">
                <a:solidFill>
                  <a:srgbClr val="4C9F38"/>
                </a:solidFill>
                <a:latin typeface="Ciutadella Regular"/>
              </a:rPr>
              <a:t>@foodsystems</a:t>
            </a:r>
          </a:p>
        </p:txBody>
      </p:sp>
      <p:sp>
        <p:nvSpPr>
          <p:cNvPr id="26" name="TextBox 25">
            <a:extLst>
              <a:ext uri="{FF2B5EF4-FFF2-40B4-BE49-F238E27FC236}">
                <a16:creationId xmlns:a16="http://schemas.microsoft.com/office/drawing/2014/main" id="{5A7FEFF8-B3CE-4E59-80F4-072FF0A13D0B}"/>
              </a:ext>
            </a:extLst>
          </p:cNvPr>
          <p:cNvSpPr txBox="1"/>
          <p:nvPr/>
        </p:nvSpPr>
        <p:spPr>
          <a:xfrm>
            <a:off x="5730282" y="4708440"/>
            <a:ext cx="2258750" cy="338554"/>
          </a:xfrm>
          <a:prstGeom prst="rect">
            <a:avLst/>
          </a:prstGeom>
          <a:noFill/>
        </p:spPr>
        <p:txBody>
          <a:bodyPr wrap="square" rtlCol="0">
            <a:spAutoFit/>
          </a:bodyPr>
          <a:lstStyle/>
          <a:p>
            <a:r>
              <a:rPr lang="es-ES" sz="1600">
                <a:solidFill>
                  <a:srgbClr val="4C9F38"/>
                </a:solidFill>
                <a:latin typeface="Ciutadella Regular"/>
              </a:rPr>
              <a:t>#SummitDialogues</a:t>
            </a:r>
          </a:p>
        </p:txBody>
      </p:sp>
      <p:sp>
        <p:nvSpPr>
          <p:cNvPr id="4" name="TextBox 3">
            <a:extLst>
              <a:ext uri="{FF2B5EF4-FFF2-40B4-BE49-F238E27FC236}">
                <a16:creationId xmlns:a16="http://schemas.microsoft.com/office/drawing/2014/main" id="{578F0E4E-BFC0-4FD7-AB78-AF4C1B3AF8F3}"/>
              </a:ext>
            </a:extLst>
          </p:cNvPr>
          <p:cNvSpPr txBox="1"/>
          <p:nvPr/>
        </p:nvSpPr>
        <p:spPr>
          <a:xfrm>
            <a:off x="0" y="76200"/>
            <a:ext cx="9142469" cy="523220"/>
          </a:xfrm>
          <a:prstGeom prst="rect">
            <a:avLst/>
          </a:prstGeom>
          <a:noFill/>
        </p:spPr>
        <p:txBody>
          <a:bodyPr wrap="square" lIns="91440" tIns="45720" rIns="91440" bIns="45720" rtlCol="0" anchor="t">
            <a:spAutoFit/>
          </a:bodyPr>
          <a:lstStyle/>
          <a:p>
            <a:pPr algn="ctr"/>
            <a:r>
              <a:rPr lang="es-ES" sz="2800" b="1">
                <a:solidFill>
                  <a:schemeClr val="bg2"/>
                </a:solidFill>
                <a:latin typeface="Roboto" panose="02000000000000000000" pitchFamily="2" charset="0"/>
                <a:ea typeface="Roboto" panose="02000000000000000000" pitchFamily="2" charset="0"/>
              </a:rPr>
              <a:t>En un evento de un Diálogo virtual  </a:t>
            </a:r>
          </a:p>
        </p:txBody>
      </p:sp>
      <p:pic>
        <p:nvPicPr>
          <p:cNvPr id="9" name="Picture 8" descr="Text&#10;&#10;Description automatically generated with low confidence">
            <a:extLst>
              <a:ext uri="{FF2B5EF4-FFF2-40B4-BE49-F238E27FC236}">
                <a16:creationId xmlns:a16="http://schemas.microsoft.com/office/drawing/2014/main" id="{B0E00627-1DCE-554E-AD44-1941D4E0BF3B}"/>
              </a:ext>
            </a:extLst>
          </p:cNvPr>
          <p:cNvPicPr>
            <a:picLocks noChangeAspect="1"/>
          </p:cNvPicPr>
          <p:nvPr/>
        </p:nvPicPr>
        <p:blipFill>
          <a:blip r:embed="rId3"/>
          <a:stretch>
            <a:fillRect/>
          </a:stretch>
        </p:blipFill>
        <p:spPr>
          <a:xfrm>
            <a:off x="54401" y="4489658"/>
            <a:ext cx="1100567" cy="570539"/>
          </a:xfrm>
          <a:prstGeom prst="rect">
            <a:avLst/>
          </a:prstGeom>
        </p:spPr>
      </p:pic>
    </p:spTree>
    <p:extLst>
      <p:ext uri="{BB962C8B-B14F-4D97-AF65-F5344CB8AC3E}">
        <p14:creationId xmlns:p14="http://schemas.microsoft.com/office/powerpoint/2010/main" val="17240635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graphicFrame>
        <p:nvGraphicFramePr>
          <p:cNvPr id="153" name="Google Shape;153;p18"/>
          <p:cNvGraphicFramePr/>
          <p:nvPr>
            <p:extLst>
              <p:ext uri="{D42A27DB-BD31-4B8C-83A1-F6EECF244321}">
                <p14:modId xmlns:p14="http://schemas.microsoft.com/office/powerpoint/2010/main" val="3041945400"/>
              </p:ext>
            </p:extLst>
          </p:nvPr>
        </p:nvGraphicFramePr>
        <p:xfrm>
          <a:off x="523439" y="913536"/>
          <a:ext cx="8013450" cy="3066964"/>
        </p:xfrm>
        <a:graphic>
          <a:graphicData uri="http://schemas.openxmlformats.org/drawingml/2006/table">
            <a:tbl>
              <a:tblPr firstRow="1" firstCol="1" lastRow="1" bandRow="1">
                <a:noFill/>
                <a:tableStyleId>{63D84CE1-A0C3-4A44-973F-AB54A9E80270}</a:tableStyleId>
              </a:tblPr>
              <a:tblGrid>
                <a:gridCol w="2200711">
                  <a:extLst>
                    <a:ext uri="{9D8B030D-6E8A-4147-A177-3AD203B41FA5}">
                      <a16:colId xmlns:a16="http://schemas.microsoft.com/office/drawing/2014/main" val="20000"/>
                    </a:ext>
                  </a:extLst>
                </a:gridCol>
                <a:gridCol w="3162300">
                  <a:extLst>
                    <a:ext uri="{9D8B030D-6E8A-4147-A177-3AD203B41FA5}">
                      <a16:colId xmlns:a16="http://schemas.microsoft.com/office/drawing/2014/main" val="20001"/>
                    </a:ext>
                  </a:extLst>
                </a:gridCol>
                <a:gridCol w="2650439">
                  <a:extLst>
                    <a:ext uri="{9D8B030D-6E8A-4147-A177-3AD203B41FA5}">
                      <a16:colId xmlns:a16="http://schemas.microsoft.com/office/drawing/2014/main" val="20002"/>
                    </a:ext>
                  </a:extLst>
                </a:gridCol>
              </a:tblGrid>
              <a:tr h="323964">
                <a:tc>
                  <a:txBody>
                    <a:bodyPr/>
                    <a:lstStyle/>
                    <a:p>
                      <a:pPr marL="0" marR="0" lvl="0" indent="0" algn="l" rtl="0">
                        <a:lnSpc>
                          <a:spcPct val="100000"/>
                        </a:lnSpc>
                        <a:spcBef>
                          <a:spcPts val="0"/>
                        </a:spcBef>
                        <a:spcAft>
                          <a:spcPts val="0"/>
                        </a:spcAft>
                        <a:buFont typeface="Montserrat"/>
                        <a:buNone/>
                        <a:tabLst>
                          <a:tab pos="1012825" algn="l"/>
                          <a:tab pos="1146175" algn="l"/>
                        </a:tabLst>
                      </a:pPr>
                      <a:r>
                        <a:rPr lang="es-ES" sz="1500" b="1" i="1" dirty="0">
                          <a:solidFill>
                            <a:schemeClr val="bg2"/>
                          </a:solidFill>
                          <a:latin typeface="Roboto" panose="02000000000000000000" pitchFamily="2" charset="0"/>
                          <a:ea typeface="Roboto" panose="02000000000000000000" pitchFamily="2" charset="0"/>
                          <a:cs typeface="Roboto" panose="02000000000000000000" pitchFamily="2" charset="0"/>
                        </a:rPr>
                        <a:t>Grupo de debate</a:t>
                      </a:r>
                    </a:p>
                  </a:txBody>
                  <a:tcPr marL="15200" marR="15200" marT="11400" marB="11400" anchor="ctr">
                    <a:lnB w="9375" cap="flat" cmpd="sng">
                      <a:solidFill>
                        <a:srgbClr val="000000">
                          <a:alpha val="0"/>
                        </a:srgbClr>
                      </a:solidFill>
                      <a:prstDash val="solid"/>
                      <a:round/>
                      <a:headEnd type="none" w="sm" len="sm"/>
                      <a:tailEnd type="none" w="sm" len="sm"/>
                    </a:lnB>
                  </a:tcPr>
                </a:tc>
                <a:tc>
                  <a:txBody>
                    <a:bodyPr/>
                    <a:lstStyle/>
                    <a:p>
                      <a:pPr marL="0" marR="0" lvl="0" indent="0" algn="l">
                        <a:lnSpc>
                          <a:spcPct val="100000"/>
                        </a:lnSpc>
                        <a:spcBef>
                          <a:spcPts val="0"/>
                        </a:spcBef>
                        <a:spcAft>
                          <a:spcPts val="0"/>
                        </a:spcAft>
                        <a:buNone/>
                      </a:pPr>
                      <a:r>
                        <a:rPr lang="es-ES" sz="1500" i="1">
                          <a:solidFill>
                            <a:schemeClr val="bg2"/>
                          </a:solidFill>
                          <a:latin typeface="Roboto" panose="02000000000000000000" pitchFamily="2" charset="0"/>
                          <a:ea typeface="Roboto" panose="02000000000000000000" pitchFamily="2" charset="0"/>
                          <a:cs typeface="Roboto" panose="02000000000000000000" pitchFamily="2" charset="0"/>
                        </a:rPr>
                        <a:t>Tema de debate</a:t>
                      </a:r>
                    </a:p>
                  </a:txBody>
                  <a:tcPr marL="15200" marR="15200" marT="11400" marB="11400" anchor="ctr">
                    <a:lnB w="937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Font typeface="Montserrat"/>
                        <a:buNone/>
                      </a:pPr>
                      <a:r>
                        <a:rPr lang="es-ES" sz="1500" i="1" u="none" strike="noStrike" cap="none">
                          <a:solidFill>
                            <a:schemeClr val="bg2"/>
                          </a:solidFill>
                          <a:latin typeface="Roboto" panose="02000000000000000000" pitchFamily="2" charset="0"/>
                          <a:ea typeface="Roboto" panose="02000000000000000000" pitchFamily="2" charset="0"/>
                          <a:cs typeface="Roboto" panose="02000000000000000000" pitchFamily="2" charset="0"/>
                        </a:rPr>
                        <a:t>Facilitador </a:t>
                      </a:r>
                    </a:p>
                  </a:txBody>
                  <a:tcPr marL="15200" marR="15200" marT="11400" marB="11400" anchor="ctr">
                    <a:lnB w="12700" cap="flat" cmpd="sng">
                      <a:solidFill>
                        <a:schemeClr val="dk1">
                          <a:alpha val="0"/>
                        </a:schemeClr>
                      </a:solidFill>
                      <a:prstDash val="solid"/>
                      <a:round/>
                      <a:headEnd type="none" w="sm" len="sm"/>
                      <a:tailEnd type="none" w="sm" len="sm"/>
                    </a:lnB>
                  </a:tcPr>
                </a:tc>
                <a:extLst>
                  <a:ext uri="{0D108BD9-81ED-4DB2-BD59-A6C34878D82A}">
                    <a16:rowId xmlns:a16="http://schemas.microsoft.com/office/drawing/2014/main" val="10000"/>
                  </a:ext>
                </a:extLst>
              </a:tr>
              <a:tr h="434111">
                <a:tc>
                  <a:txBody>
                    <a:bodyPr/>
                    <a:lstStyle/>
                    <a:p>
                      <a:pPr marL="0" lvl="0" indent="0" algn="ctr" rtl="0">
                        <a:lnSpc>
                          <a:spcPct val="110000"/>
                        </a:lnSpc>
                        <a:spcBef>
                          <a:spcPts val="0"/>
                        </a:spcBef>
                        <a:spcAft>
                          <a:spcPts val="0"/>
                        </a:spcAft>
                        <a:buNone/>
                      </a:pPr>
                      <a:r>
                        <a:rPr lang="es-ES" sz="1500" b="0" i="1" dirty="0">
                          <a:solidFill>
                            <a:schemeClr val="bg2"/>
                          </a:solidFill>
                          <a:latin typeface="Roboto" panose="02000000000000000000" pitchFamily="2" charset="0"/>
                          <a:ea typeface="Roboto" panose="02000000000000000000" pitchFamily="2" charset="0"/>
                          <a:cs typeface="Roboto" panose="02000000000000000000" pitchFamily="2" charset="0"/>
                          <a:sym typeface="Montserrat"/>
                        </a:rPr>
                        <a:t>1</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solidFill>
                      <a:schemeClr val="tx1">
                        <a:lumMod val="95000"/>
                      </a:schemeClr>
                    </a:solidFill>
                  </a:tcPr>
                </a:tc>
                <a:tc>
                  <a:txBody>
                    <a:bodyPr/>
                    <a:lstStyle/>
                    <a:p>
                      <a:pPr marL="0" lvl="0" indent="0" algn="l" rtl="0">
                        <a:lnSpc>
                          <a:spcPct val="110000"/>
                        </a:lnSpc>
                        <a:spcBef>
                          <a:spcPts val="0"/>
                        </a:spcBef>
                        <a:spcAft>
                          <a:spcPts val="0"/>
                        </a:spcAft>
                        <a:buNone/>
                      </a:pPr>
                      <a:r>
                        <a:rPr lang="es-ES" sz="1500" b="0" i="1" dirty="0">
                          <a:solidFill>
                            <a:schemeClr val="bg2"/>
                          </a:solidFill>
                          <a:latin typeface="Roboto" panose="02000000000000000000" pitchFamily="2" charset="0"/>
                          <a:ea typeface="Roboto" panose="02000000000000000000" pitchFamily="2" charset="0"/>
                          <a:cs typeface="Roboto" panose="02000000000000000000" pitchFamily="2" charset="0"/>
                          <a:sym typeface="Montserrat"/>
                        </a:rPr>
                        <a:t>[TEMA DE DEBATE] </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solidFill>
                      <a:schemeClr val="tx1">
                        <a:lumMod val="95000"/>
                      </a:schemeClr>
                    </a:solidFill>
                  </a:tcPr>
                </a:tc>
                <a:tc>
                  <a:txBody>
                    <a:bodyPr/>
                    <a:lstStyle/>
                    <a:p>
                      <a:pPr marL="0" lvl="0" indent="0" algn="l" rtl="0">
                        <a:spcBef>
                          <a:spcPts val="0"/>
                        </a:spcBef>
                        <a:spcAft>
                          <a:spcPts val="0"/>
                        </a:spcAft>
                        <a:buNone/>
                      </a:pPr>
                      <a:r>
                        <a:rPr lang="es-ES" sz="1500" b="0" i="1">
                          <a:solidFill>
                            <a:schemeClr val="bg2"/>
                          </a:solidFill>
                          <a:latin typeface="Roboto" panose="02000000000000000000" pitchFamily="2" charset="0"/>
                          <a:ea typeface="Roboto" panose="02000000000000000000" pitchFamily="2" charset="0"/>
                          <a:cs typeface="Roboto" panose="02000000000000000000" pitchFamily="2" charset="0"/>
                          <a:sym typeface="Montserrat"/>
                        </a:rPr>
                        <a:t>[NOMBRE] </a:t>
                      </a:r>
                    </a:p>
                    <a:p>
                      <a:pPr marL="0" lvl="0" indent="0" algn="l" rtl="0">
                        <a:spcBef>
                          <a:spcPts val="0"/>
                        </a:spcBef>
                        <a:spcAft>
                          <a:spcPts val="0"/>
                        </a:spcAft>
                        <a:buNone/>
                      </a:pPr>
                      <a:r>
                        <a:rPr lang="es-ES" sz="1500" b="0" i="1">
                          <a:solidFill>
                            <a:schemeClr val="bg2"/>
                          </a:solidFill>
                          <a:latin typeface="Roboto" panose="02000000000000000000" pitchFamily="2" charset="0"/>
                          <a:ea typeface="Roboto" panose="02000000000000000000" pitchFamily="2" charset="0"/>
                          <a:cs typeface="Roboto" panose="02000000000000000000" pitchFamily="2" charset="0"/>
                          <a:sym typeface="Montserrat"/>
                        </a:rPr>
                        <a:t>[ORGANIZACIÓN] </a:t>
                      </a:r>
                    </a:p>
                  </a:txBody>
                  <a:tcPr marL="45700" marR="45700" marT="45700" marB="45700" anchor="ctr">
                    <a:lnL w="937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alpha val="0"/>
                        </a:schemeClr>
                      </a:solidFill>
                      <a:prstDash val="solid"/>
                      <a:round/>
                      <a:headEnd type="none" w="sm" len="sm"/>
                      <a:tailEnd type="none" w="sm" len="sm"/>
                    </a:lnT>
                    <a:lnB w="18975" cap="flat" cmpd="sng">
                      <a:solidFill>
                        <a:srgbClr val="000000">
                          <a:alpha val="0"/>
                        </a:srgbClr>
                      </a:solidFill>
                      <a:prstDash val="solid"/>
                      <a:round/>
                      <a:headEnd type="none" w="sm" len="sm"/>
                      <a:tailEnd type="none" w="sm" len="sm"/>
                    </a:lnB>
                    <a:solidFill>
                      <a:schemeClr val="tx1">
                        <a:lumMod val="95000"/>
                      </a:schemeClr>
                    </a:solidFill>
                  </a:tcPr>
                </a:tc>
                <a:extLst>
                  <a:ext uri="{0D108BD9-81ED-4DB2-BD59-A6C34878D82A}">
                    <a16:rowId xmlns:a16="http://schemas.microsoft.com/office/drawing/2014/main" val="10001"/>
                  </a:ext>
                </a:extLst>
              </a:tr>
              <a:tr h="434111">
                <a:tc>
                  <a:txBody>
                    <a:bodyPr/>
                    <a:lstStyle/>
                    <a:p>
                      <a:pPr marL="0" lvl="0" indent="0" algn="ctr" rtl="0">
                        <a:lnSpc>
                          <a:spcPct val="110000"/>
                        </a:lnSpc>
                        <a:spcBef>
                          <a:spcPts val="0"/>
                        </a:spcBef>
                        <a:spcAft>
                          <a:spcPts val="0"/>
                        </a:spcAft>
                        <a:buNone/>
                      </a:pPr>
                      <a:r>
                        <a:rPr lang="es-ES" sz="1500" b="0" i="1">
                          <a:solidFill>
                            <a:schemeClr val="bg2"/>
                          </a:solidFill>
                          <a:latin typeface="Roboto" panose="02000000000000000000" pitchFamily="2" charset="0"/>
                          <a:ea typeface="Roboto" panose="02000000000000000000" pitchFamily="2" charset="0"/>
                          <a:cs typeface="Roboto" panose="02000000000000000000" pitchFamily="2" charset="0"/>
                          <a:sym typeface="Montserrat"/>
                        </a:rPr>
                        <a:t>2</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tcPr>
                </a:tc>
                <a:tc>
                  <a:txBody>
                    <a:bodyPr/>
                    <a:lstStyle/>
                    <a:p>
                      <a:pPr marL="0" lvl="0" indent="0" algn="l" rtl="0">
                        <a:lnSpc>
                          <a:spcPct val="110000"/>
                        </a:lnSpc>
                        <a:spcBef>
                          <a:spcPts val="0"/>
                        </a:spcBef>
                        <a:spcAft>
                          <a:spcPts val="0"/>
                        </a:spcAft>
                        <a:buFont typeface="Arial"/>
                        <a:buNone/>
                      </a:pPr>
                      <a:r>
                        <a:rPr lang="es-ES" sz="1500" b="0" i="1">
                          <a:solidFill>
                            <a:schemeClr val="bg2"/>
                          </a:solidFill>
                          <a:latin typeface="Roboto" panose="02000000000000000000" pitchFamily="2" charset="0"/>
                          <a:ea typeface="Roboto" panose="02000000000000000000" pitchFamily="2" charset="0"/>
                          <a:cs typeface="Roboto" panose="02000000000000000000" pitchFamily="2" charset="0"/>
                          <a:sym typeface="Montserrat"/>
                        </a:rPr>
                        <a:t>[TEMA DE DEBATE] </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tcPr>
                </a:tc>
                <a:tc>
                  <a:txBody>
                    <a:bodyPr/>
                    <a:lstStyle/>
                    <a:p>
                      <a:pPr marL="0" lvl="0" indent="0" algn="l" rtl="0">
                        <a:spcBef>
                          <a:spcPts val="0"/>
                        </a:spcBef>
                        <a:spcAft>
                          <a:spcPts val="0"/>
                        </a:spcAft>
                        <a:buFont typeface="Arial"/>
                        <a:buNone/>
                      </a:pPr>
                      <a:r>
                        <a:rPr lang="es-ES" sz="1500" b="0" i="1">
                          <a:solidFill>
                            <a:schemeClr val="bg2"/>
                          </a:solidFill>
                          <a:latin typeface="Roboto" panose="02000000000000000000" pitchFamily="2" charset="0"/>
                          <a:ea typeface="Roboto" panose="02000000000000000000" pitchFamily="2" charset="0"/>
                          <a:cs typeface="Roboto" panose="02000000000000000000" pitchFamily="2" charset="0"/>
                          <a:sym typeface="Montserrat"/>
                        </a:rPr>
                        <a:t>[NOMBRE] </a:t>
                      </a:r>
                    </a:p>
                    <a:p>
                      <a:pPr marL="0" lvl="0" indent="0" algn="l" rtl="0">
                        <a:spcBef>
                          <a:spcPts val="0"/>
                        </a:spcBef>
                        <a:spcAft>
                          <a:spcPts val="0"/>
                        </a:spcAft>
                        <a:buClr>
                          <a:schemeClr val="dk2"/>
                        </a:buClr>
                        <a:buSzPts val="1100"/>
                        <a:buFont typeface="Arial"/>
                        <a:buNone/>
                      </a:pPr>
                      <a:r>
                        <a:rPr lang="es-ES" sz="1500" b="0" i="1">
                          <a:solidFill>
                            <a:schemeClr val="bg2"/>
                          </a:solidFill>
                          <a:latin typeface="Roboto" panose="02000000000000000000" pitchFamily="2" charset="0"/>
                          <a:ea typeface="Roboto" panose="02000000000000000000" pitchFamily="2" charset="0"/>
                          <a:cs typeface="Roboto" panose="02000000000000000000" pitchFamily="2" charset="0"/>
                          <a:sym typeface="Montserrat"/>
                        </a:rPr>
                        <a:t>[ORGANIZACIÓN]</a:t>
                      </a:r>
                    </a:p>
                  </a:txBody>
                  <a:tcPr marL="45700" marR="45700" marT="45700" marB="45700" anchor="ctr">
                    <a:lnL w="937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8975" cap="flat" cmpd="sng">
                      <a:solidFill>
                        <a:srgbClr val="000000">
                          <a:alpha val="0"/>
                        </a:srgbClr>
                      </a:solidFill>
                      <a:prstDash val="solid"/>
                      <a:round/>
                      <a:headEnd type="none" w="sm" len="sm"/>
                      <a:tailEnd type="none" w="sm" len="sm"/>
                    </a:lnT>
                    <a:lnB w="18975" cap="flat" cmpd="sng">
                      <a:solidFill>
                        <a:srgbClr val="000000">
                          <a:alpha val="0"/>
                        </a:srgbClr>
                      </a:solidFill>
                      <a:prstDash val="solid"/>
                      <a:round/>
                      <a:headEnd type="none" w="sm" len="sm"/>
                      <a:tailEnd type="none" w="sm" len="sm"/>
                    </a:lnB>
                    <a:solidFill>
                      <a:srgbClr val="FFFFFF"/>
                    </a:solidFill>
                  </a:tcPr>
                </a:tc>
                <a:extLst>
                  <a:ext uri="{0D108BD9-81ED-4DB2-BD59-A6C34878D82A}">
                    <a16:rowId xmlns:a16="http://schemas.microsoft.com/office/drawing/2014/main" val="10002"/>
                  </a:ext>
                </a:extLst>
              </a:tr>
              <a:tr h="434111">
                <a:tc>
                  <a:txBody>
                    <a:bodyPr/>
                    <a:lstStyle/>
                    <a:p>
                      <a:pPr marL="0" lvl="0" indent="0" algn="ctr" rtl="0">
                        <a:lnSpc>
                          <a:spcPct val="110000"/>
                        </a:lnSpc>
                        <a:spcBef>
                          <a:spcPts val="0"/>
                        </a:spcBef>
                        <a:spcAft>
                          <a:spcPts val="0"/>
                        </a:spcAft>
                        <a:buNone/>
                      </a:pPr>
                      <a:r>
                        <a:rPr lang="es-ES" sz="1500" b="0" i="1">
                          <a:solidFill>
                            <a:schemeClr val="bg2"/>
                          </a:solidFill>
                          <a:latin typeface="Roboto" panose="02000000000000000000" pitchFamily="2" charset="0"/>
                          <a:ea typeface="Roboto" panose="02000000000000000000" pitchFamily="2" charset="0"/>
                          <a:cs typeface="Roboto" panose="02000000000000000000" pitchFamily="2" charset="0"/>
                          <a:sym typeface="Montserrat"/>
                        </a:rPr>
                        <a:t>3</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solidFill>
                      <a:schemeClr val="tx1">
                        <a:lumMod val="95000"/>
                      </a:schemeClr>
                    </a:solidFill>
                  </a:tcPr>
                </a:tc>
                <a:tc>
                  <a:txBody>
                    <a:bodyPr/>
                    <a:lstStyle/>
                    <a:p>
                      <a:pPr marL="0" lvl="0" indent="0" algn="l" rtl="0">
                        <a:lnSpc>
                          <a:spcPct val="110000"/>
                        </a:lnSpc>
                        <a:spcBef>
                          <a:spcPts val="0"/>
                        </a:spcBef>
                        <a:spcAft>
                          <a:spcPts val="0"/>
                        </a:spcAft>
                        <a:buFont typeface="Arial"/>
                        <a:buNone/>
                      </a:pPr>
                      <a:r>
                        <a:rPr lang="es-ES" sz="1500" b="0" i="1">
                          <a:solidFill>
                            <a:schemeClr val="bg2"/>
                          </a:solidFill>
                          <a:latin typeface="Roboto" panose="02000000000000000000" pitchFamily="2" charset="0"/>
                          <a:ea typeface="Roboto" panose="02000000000000000000" pitchFamily="2" charset="0"/>
                          <a:cs typeface="Roboto" panose="02000000000000000000" pitchFamily="2" charset="0"/>
                          <a:sym typeface="Montserrat"/>
                        </a:rPr>
                        <a:t>[TEMA DE DEBATE] </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solidFill>
                      <a:schemeClr val="tx1">
                        <a:lumMod val="95000"/>
                      </a:schemeClr>
                    </a:solidFill>
                  </a:tcPr>
                </a:tc>
                <a:tc>
                  <a:txBody>
                    <a:bodyPr/>
                    <a:lstStyle/>
                    <a:p>
                      <a:pPr marL="0" lvl="0" indent="0" algn="l" rtl="0">
                        <a:spcBef>
                          <a:spcPts val="0"/>
                        </a:spcBef>
                        <a:spcAft>
                          <a:spcPts val="0"/>
                        </a:spcAft>
                        <a:buFont typeface="Arial"/>
                        <a:buNone/>
                      </a:pPr>
                      <a:r>
                        <a:rPr lang="es-ES" sz="1500" b="0" i="1">
                          <a:solidFill>
                            <a:schemeClr val="bg2"/>
                          </a:solidFill>
                          <a:latin typeface="Roboto" panose="02000000000000000000" pitchFamily="2" charset="0"/>
                          <a:ea typeface="Roboto" panose="02000000000000000000" pitchFamily="2" charset="0"/>
                          <a:cs typeface="Roboto" panose="02000000000000000000" pitchFamily="2" charset="0"/>
                          <a:sym typeface="Montserrat"/>
                        </a:rPr>
                        <a:t>[NOMBRE] </a:t>
                      </a:r>
                    </a:p>
                    <a:p>
                      <a:pPr marL="0" lvl="0" indent="0" algn="l" rtl="0">
                        <a:spcBef>
                          <a:spcPts val="0"/>
                        </a:spcBef>
                        <a:spcAft>
                          <a:spcPts val="0"/>
                        </a:spcAft>
                        <a:buClr>
                          <a:schemeClr val="dk2"/>
                        </a:buClr>
                        <a:buSzPts val="1100"/>
                        <a:buFont typeface="Arial"/>
                        <a:buNone/>
                      </a:pPr>
                      <a:r>
                        <a:rPr lang="es-ES" sz="1500" b="0" i="1">
                          <a:solidFill>
                            <a:schemeClr val="bg2"/>
                          </a:solidFill>
                          <a:latin typeface="Roboto" panose="02000000000000000000" pitchFamily="2" charset="0"/>
                          <a:ea typeface="Roboto" panose="02000000000000000000" pitchFamily="2" charset="0"/>
                          <a:cs typeface="Roboto" panose="02000000000000000000" pitchFamily="2" charset="0"/>
                          <a:sym typeface="Montserrat"/>
                        </a:rPr>
                        <a:t>[ORGANIZACIÓN]</a:t>
                      </a:r>
                    </a:p>
                  </a:txBody>
                  <a:tcPr marL="45700" marR="45700" marT="45700" marB="45700" anchor="ctr">
                    <a:lnL w="937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8975" cap="flat" cmpd="sng">
                      <a:solidFill>
                        <a:srgbClr val="000000">
                          <a:alpha val="0"/>
                        </a:srgbClr>
                      </a:solidFill>
                      <a:prstDash val="solid"/>
                      <a:round/>
                      <a:headEnd type="none" w="sm" len="sm"/>
                      <a:tailEnd type="none" w="sm" len="sm"/>
                    </a:lnT>
                    <a:lnB w="18975" cap="flat" cmpd="sng">
                      <a:solidFill>
                        <a:srgbClr val="000000">
                          <a:alpha val="0"/>
                        </a:srgbClr>
                      </a:solidFill>
                      <a:prstDash val="solid"/>
                      <a:round/>
                      <a:headEnd type="none" w="sm" len="sm"/>
                      <a:tailEnd type="none" w="sm" len="sm"/>
                    </a:lnB>
                    <a:solidFill>
                      <a:schemeClr val="tx1">
                        <a:lumMod val="95000"/>
                      </a:schemeClr>
                    </a:solidFill>
                  </a:tcPr>
                </a:tc>
                <a:extLst>
                  <a:ext uri="{0D108BD9-81ED-4DB2-BD59-A6C34878D82A}">
                    <a16:rowId xmlns:a16="http://schemas.microsoft.com/office/drawing/2014/main" val="10003"/>
                  </a:ext>
                </a:extLst>
              </a:tr>
              <a:tr h="434111">
                <a:tc>
                  <a:txBody>
                    <a:bodyPr/>
                    <a:lstStyle/>
                    <a:p>
                      <a:pPr marL="0" lvl="0" indent="0" algn="ctr" rtl="0">
                        <a:lnSpc>
                          <a:spcPct val="110000"/>
                        </a:lnSpc>
                        <a:spcBef>
                          <a:spcPts val="0"/>
                        </a:spcBef>
                        <a:spcAft>
                          <a:spcPts val="0"/>
                        </a:spcAft>
                        <a:buNone/>
                      </a:pPr>
                      <a:r>
                        <a:rPr lang="es-ES" sz="1500" b="0" i="1">
                          <a:solidFill>
                            <a:schemeClr val="bg2"/>
                          </a:solidFill>
                          <a:latin typeface="Roboto" panose="02000000000000000000" pitchFamily="2" charset="0"/>
                          <a:ea typeface="Roboto" panose="02000000000000000000" pitchFamily="2" charset="0"/>
                          <a:cs typeface="Roboto" panose="02000000000000000000" pitchFamily="2" charset="0"/>
                          <a:sym typeface="Montserrat"/>
                        </a:rPr>
                        <a:t>4</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solidFill>
                      <a:srgbClr val="000000">
                        <a:alpha val="0"/>
                      </a:srgbClr>
                    </a:solidFill>
                  </a:tcPr>
                </a:tc>
                <a:tc>
                  <a:txBody>
                    <a:bodyPr/>
                    <a:lstStyle/>
                    <a:p>
                      <a:pPr marL="0" lvl="0" indent="0" algn="l" rtl="0">
                        <a:lnSpc>
                          <a:spcPct val="110000"/>
                        </a:lnSpc>
                        <a:spcBef>
                          <a:spcPts val="0"/>
                        </a:spcBef>
                        <a:spcAft>
                          <a:spcPts val="0"/>
                        </a:spcAft>
                        <a:buFont typeface="Arial"/>
                        <a:buNone/>
                      </a:pPr>
                      <a:r>
                        <a:rPr lang="es-ES" sz="1500" b="0" i="1">
                          <a:solidFill>
                            <a:schemeClr val="bg2"/>
                          </a:solidFill>
                          <a:latin typeface="Roboto" panose="02000000000000000000" pitchFamily="2" charset="0"/>
                          <a:ea typeface="Roboto" panose="02000000000000000000" pitchFamily="2" charset="0"/>
                          <a:cs typeface="Roboto" panose="02000000000000000000" pitchFamily="2" charset="0"/>
                          <a:sym typeface="Montserrat"/>
                        </a:rPr>
                        <a:t>[TEMA DE DEBATE] </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solidFill>
                      <a:srgbClr val="000000">
                        <a:alpha val="0"/>
                      </a:srgbClr>
                    </a:solidFill>
                  </a:tcPr>
                </a:tc>
                <a:tc>
                  <a:txBody>
                    <a:bodyPr/>
                    <a:lstStyle/>
                    <a:p>
                      <a:pPr marL="0" lvl="0" indent="0" algn="l" rtl="0">
                        <a:spcBef>
                          <a:spcPts val="0"/>
                        </a:spcBef>
                        <a:spcAft>
                          <a:spcPts val="0"/>
                        </a:spcAft>
                        <a:buFont typeface="Arial"/>
                        <a:buNone/>
                      </a:pPr>
                      <a:r>
                        <a:rPr lang="es-ES" sz="1500" b="0" i="1">
                          <a:solidFill>
                            <a:schemeClr val="bg2"/>
                          </a:solidFill>
                          <a:latin typeface="Roboto" panose="02000000000000000000" pitchFamily="2" charset="0"/>
                          <a:ea typeface="Roboto" panose="02000000000000000000" pitchFamily="2" charset="0"/>
                          <a:cs typeface="Roboto" panose="02000000000000000000" pitchFamily="2" charset="0"/>
                          <a:sym typeface="Montserrat"/>
                        </a:rPr>
                        <a:t>[NOMBRE] </a:t>
                      </a:r>
                    </a:p>
                    <a:p>
                      <a:pPr marL="0" lvl="0" indent="0" algn="l" rtl="0">
                        <a:spcBef>
                          <a:spcPts val="0"/>
                        </a:spcBef>
                        <a:spcAft>
                          <a:spcPts val="0"/>
                        </a:spcAft>
                        <a:buClr>
                          <a:schemeClr val="dk2"/>
                        </a:buClr>
                        <a:buSzPts val="1100"/>
                        <a:buFont typeface="Arial"/>
                        <a:buNone/>
                      </a:pPr>
                      <a:r>
                        <a:rPr lang="es-ES" sz="1500" b="0" i="1">
                          <a:solidFill>
                            <a:schemeClr val="bg2"/>
                          </a:solidFill>
                          <a:latin typeface="Roboto" panose="02000000000000000000" pitchFamily="2" charset="0"/>
                          <a:ea typeface="Roboto" panose="02000000000000000000" pitchFamily="2" charset="0"/>
                          <a:cs typeface="Roboto" panose="02000000000000000000" pitchFamily="2" charset="0"/>
                          <a:sym typeface="Montserrat"/>
                        </a:rPr>
                        <a:t>[ORGANIZACIÓN]</a:t>
                      </a:r>
                    </a:p>
                  </a:txBody>
                  <a:tcPr marL="45700" marR="45700" marT="45700" marB="45700" anchor="ctr">
                    <a:lnL w="9375" cap="flat" cmpd="sng">
                      <a:solidFill>
                        <a:srgbClr val="000000">
                          <a:alpha val="0"/>
                        </a:srgbClr>
                      </a:solidFill>
                      <a:prstDash val="solid"/>
                      <a:round/>
                      <a:headEnd type="none" w="sm" len="sm"/>
                      <a:tailEnd type="none" w="sm" len="sm"/>
                    </a:lnL>
                    <a:lnR w="18975" cap="flat" cmpd="sng">
                      <a:solidFill>
                        <a:srgbClr val="000000">
                          <a:alpha val="0"/>
                        </a:srgbClr>
                      </a:solidFill>
                      <a:prstDash val="solid"/>
                      <a:round/>
                      <a:headEnd type="none" w="sm" len="sm"/>
                      <a:tailEnd type="none" w="sm" len="sm"/>
                    </a:lnR>
                    <a:lnT w="18975" cap="flat" cmpd="sng">
                      <a:solidFill>
                        <a:srgbClr val="000000">
                          <a:alpha val="0"/>
                        </a:srgbClr>
                      </a:solidFill>
                      <a:prstDash val="solid"/>
                      <a:round/>
                      <a:headEnd type="none" w="sm" len="sm"/>
                      <a:tailEnd type="none" w="sm" len="sm"/>
                    </a:lnT>
                    <a:lnB w="18975" cap="flat" cmpd="sng">
                      <a:solidFill>
                        <a:srgbClr val="000000">
                          <a:alpha val="0"/>
                        </a:srgbClr>
                      </a:solidFill>
                      <a:prstDash val="solid"/>
                      <a:round/>
                      <a:headEnd type="none" w="sm" len="sm"/>
                      <a:tailEnd type="none" w="sm" len="sm"/>
                    </a:lnB>
                    <a:solidFill>
                      <a:srgbClr val="000000">
                        <a:alpha val="0"/>
                      </a:srgbClr>
                    </a:solidFill>
                  </a:tcPr>
                </a:tc>
                <a:extLst>
                  <a:ext uri="{0D108BD9-81ED-4DB2-BD59-A6C34878D82A}">
                    <a16:rowId xmlns:a16="http://schemas.microsoft.com/office/drawing/2014/main" val="10004"/>
                  </a:ext>
                </a:extLst>
              </a:tr>
              <a:tr h="434111">
                <a:tc>
                  <a:txBody>
                    <a:bodyPr/>
                    <a:lstStyle/>
                    <a:p>
                      <a:pPr marL="0" lvl="0" indent="0" algn="ctr" rtl="0">
                        <a:lnSpc>
                          <a:spcPct val="110000"/>
                        </a:lnSpc>
                        <a:spcBef>
                          <a:spcPts val="0"/>
                        </a:spcBef>
                        <a:spcAft>
                          <a:spcPts val="0"/>
                        </a:spcAft>
                        <a:buNone/>
                      </a:pPr>
                      <a:r>
                        <a:rPr lang="es-ES" sz="1500" b="0" i="1">
                          <a:solidFill>
                            <a:schemeClr val="bg2"/>
                          </a:solidFill>
                          <a:latin typeface="Roboto" panose="02000000000000000000" pitchFamily="2" charset="0"/>
                          <a:ea typeface="Roboto" panose="02000000000000000000" pitchFamily="2" charset="0"/>
                          <a:cs typeface="Roboto" panose="02000000000000000000" pitchFamily="2" charset="0"/>
                          <a:sym typeface="Montserrat"/>
                        </a:rPr>
                        <a:t>5</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solidFill>
                      <a:schemeClr val="tx1">
                        <a:lumMod val="95000"/>
                      </a:schemeClr>
                    </a:solidFill>
                  </a:tcPr>
                </a:tc>
                <a:tc>
                  <a:txBody>
                    <a:bodyPr/>
                    <a:lstStyle/>
                    <a:p>
                      <a:pPr marL="0" lvl="0" indent="0" algn="l" rtl="0">
                        <a:lnSpc>
                          <a:spcPct val="110000"/>
                        </a:lnSpc>
                        <a:spcBef>
                          <a:spcPts val="0"/>
                        </a:spcBef>
                        <a:spcAft>
                          <a:spcPts val="0"/>
                        </a:spcAft>
                        <a:buNone/>
                      </a:pPr>
                      <a:r>
                        <a:rPr lang="es-ES" sz="1500" b="0" i="1">
                          <a:solidFill>
                            <a:schemeClr val="bg2"/>
                          </a:solidFill>
                          <a:latin typeface="Roboto" panose="02000000000000000000" pitchFamily="2" charset="0"/>
                          <a:ea typeface="Roboto" panose="02000000000000000000" pitchFamily="2" charset="0"/>
                          <a:cs typeface="Roboto" panose="02000000000000000000" pitchFamily="2" charset="0"/>
                          <a:sym typeface="Montserrat"/>
                        </a:rPr>
                        <a:t>[TEMA DE DEBATE]</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solidFill>
                      <a:schemeClr val="tx1">
                        <a:lumMod val="95000"/>
                      </a:schemeClr>
                    </a:solidFill>
                  </a:tcPr>
                </a:tc>
                <a:tc>
                  <a:txBody>
                    <a:bodyPr/>
                    <a:lstStyle/>
                    <a:p>
                      <a:pPr marL="0" lvl="0" indent="0" algn="l" rtl="0">
                        <a:spcBef>
                          <a:spcPts val="0"/>
                        </a:spcBef>
                        <a:spcAft>
                          <a:spcPts val="0"/>
                        </a:spcAft>
                        <a:buFont typeface="Arial"/>
                        <a:buNone/>
                      </a:pPr>
                      <a:r>
                        <a:rPr lang="es-ES" sz="1500" b="0" i="1" dirty="0">
                          <a:solidFill>
                            <a:schemeClr val="bg2"/>
                          </a:solidFill>
                          <a:latin typeface="Roboto" panose="02000000000000000000" pitchFamily="2" charset="0"/>
                          <a:ea typeface="Roboto" panose="02000000000000000000" pitchFamily="2" charset="0"/>
                          <a:cs typeface="Roboto" panose="02000000000000000000" pitchFamily="2" charset="0"/>
                          <a:sym typeface="Montserrat"/>
                        </a:rPr>
                        <a:t>[NOMBRE] </a:t>
                      </a:r>
                    </a:p>
                    <a:p>
                      <a:pPr marL="0" lvl="0" indent="0" algn="l" rtl="0">
                        <a:spcBef>
                          <a:spcPts val="0"/>
                        </a:spcBef>
                        <a:spcAft>
                          <a:spcPts val="0"/>
                        </a:spcAft>
                        <a:buClr>
                          <a:schemeClr val="dk2"/>
                        </a:buClr>
                        <a:buSzPts val="1100"/>
                        <a:buFont typeface="Arial"/>
                        <a:buNone/>
                      </a:pPr>
                      <a:r>
                        <a:rPr lang="es-ES" sz="1500" b="0" i="1" dirty="0">
                          <a:solidFill>
                            <a:schemeClr val="bg2"/>
                          </a:solidFill>
                          <a:latin typeface="Roboto" panose="02000000000000000000" pitchFamily="2" charset="0"/>
                          <a:ea typeface="Roboto" panose="02000000000000000000" pitchFamily="2" charset="0"/>
                          <a:cs typeface="Roboto" panose="02000000000000000000" pitchFamily="2" charset="0"/>
                          <a:sym typeface="Montserrat"/>
                        </a:rPr>
                        <a:t>[ORGANIZACIÓN]</a:t>
                      </a:r>
                    </a:p>
                  </a:txBody>
                  <a:tcPr marL="45700" marR="45700" marT="45700" marB="45700" anchor="ctr">
                    <a:lnL w="9375" cap="flat" cmpd="sng">
                      <a:solidFill>
                        <a:srgbClr val="000000">
                          <a:alpha val="0"/>
                        </a:srgbClr>
                      </a:solidFill>
                      <a:prstDash val="solid"/>
                      <a:round/>
                      <a:headEnd type="none" w="sm" len="sm"/>
                      <a:tailEnd type="none" w="sm" len="sm"/>
                    </a:lnL>
                    <a:lnR w="18975" cap="flat" cmpd="sng">
                      <a:solidFill>
                        <a:srgbClr val="000000">
                          <a:alpha val="0"/>
                        </a:srgbClr>
                      </a:solidFill>
                      <a:prstDash val="solid"/>
                      <a:round/>
                      <a:headEnd type="none" w="sm" len="sm"/>
                      <a:tailEnd type="none" w="sm" len="sm"/>
                    </a:lnR>
                    <a:lnT w="18975" cap="flat" cmpd="sng">
                      <a:solidFill>
                        <a:srgbClr val="000000">
                          <a:alpha val="0"/>
                        </a:srgbClr>
                      </a:solidFill>
                      <a:prstDash val="solid"/>
                      <a:round/>
                      <a:headEnd type="none" w="sm" len="sm"/>
                      <a:tailEnd type="none" w="sm" len="sm"/>
                    </a:lnT>
                    <a:lnB w="18975" cap="flat" cmpd="sng">
                      <a:solidFill>
                        <a:srgbClr val="000000">
                          <a:alpha val="0"/>
                        </a:srgbClr>
                      </a:solidFill>
                      <a:prstDash val="solid"/>
                      <a:round/>
                      <a:headEnd type="none" w="sm" len="sm"/>
                      <a:tailEnd type="none" w="sm" len="sm"/>
                    </a:lnB>
                    <a:solidFill>
                      <a:schemeClr val="tx1">
                        <a:lumMod val="95000"/>
                      </a:schemeClr>
                    </a:solidFill>
                  </a:tcPr>
                </a:tc>
                <a:extLst>
                  <a:ext uri="{0D108BD9-81ED-4DB2-BD59-A6C34878D82A}">
                    <a16:rowId xmlns:a16="http://schemas.microsoft.com/office/drawing/2014/main" val="10005"/>
                  </a:ext>
                </a:extLst>
              </a:tr>
            </a:tbl>
          </a:graphicData>
        </a:graphic>
      </p:graphicFrame>
      <p:sp>
        <p:nvSpPr>
          <p:cNvPr id="154" name="Google Shape;154;p18"/>
          <p:cNvSpPr txBox="1"/>
          <p:nvPr/>
        </p:nvSpPr>
        <p:spPr>
          <a:xfrm>
            <a:off x="-9525" y="88993"/>
            <a:ext cx="9036049" cy="442800"/>
          </a:xfrm>
          <a:prstGeom prst="rect">
            <a:avLst/>
          </a:prstGeom>
          <a:noFill/>
          <a:ln>
            <a:noFill/>
          </a:ln>
        </p:spPr>
        <p:txBody>
          <a:bodyPr spcFirstLastPara="1" wrap="square" lIns="41900" tIns="20950" rIns="41900" bIns="20950" anchor="t" anchorCtr="0">
            <a:noAutofit/>
          </a:bodyPr>
          <a:lstStyle/>
          <a:p>
            <a:pPr algn="ctr">
              <a:buClr>
                <a:schemeClr val="dk2"/>
              </a:buClr>
              <a:buSzPts val="500"/>
            </a:pPr>
            <a:r>
              <a:rPr lang="es-ES" sz="2800" b="1">
                <a:solidFill>
                  <a:schemeClr val="bg2"/>
                </a:solidFill>
                <a:latin typeface="Roboto" panose="02000000000000000000" pitchFamily="2" charset="0"/>
                <a:ea typeface="Roboto" panose="02000000000000000000" pitchFamily="2" charset="0"/>
                <a:sym typeface="Montserrat"/>
              </a:rPr>
              <a:t>Grupos de debate en un evento de un Diálogo </a:t>
            </a:r>
          </a:p>
        </p:txBody>
      </p:sp>
      <p:sp>
        <p:nvSpPr>
          <p:cNvPr id="2" name="Google Shape;184;p25">
            <a:extLst>
              <a:ext uri="{FF2B5EF4-FFF2-40B4-BE49-F238E27FC236}">
                <a16:creationId xmlns:a16="http://schemas.microsoft.com/office/drawing/2014/main" id="{9EBDCDC5-C63C-47D3-BAB2-176FEC330609}"/>
              </a:ext>
            </a:extLst>
          </p:cNvPr>
          <p:cNvSpPr/>
          <p:nvPr/>
        </p:nvSpPr>
        <p:spPr>
          <a:xfrm>
            <a:off x="1320" y="4186517"/>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 name="Picture 6" descr="A picture containing ax&#10;&#10;Description automatically generated">
            <a:extLst>
              <a:ext uri="{FF2B5EF4-FFF2-40B4-BE49-F238E27FC236}">
                <a16:creationId xmlns:a16="http://schemas.microsoft.com/office/drawing/2014/main" id="{5DDA0FF1-1706-4D70-B851-1C8D156C71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64380" y="4730947"/>
            <a:ext cx="255346" cy="207584"/>
          </a:xfrm>
          <a:prstGeom prst="rect">
            <a:avLst/>
          </a:prstGeom>
        </p:spPr>
      </p:pic>
      <p:sp>
        <p:nvSpPr>
          <p:cNvPr id="9" name="TextBox 8">
            <a:extLst>
              <a:ext uri="{FF2B5EF4-FFF2-40B4-BE49-F238E27FC236}">
                <a16:creationId xmlns:a16="http://schemas.microsoft.com/office/drawing/2014/main" id="{AC8C3766-11EF-4BCC-B67F-9D377CAD03FF}"/>
              </a:ext>
            </a:extLst>
          </p:cNvPr>
          <p:cNvSpPr txBox="1"/>
          <p:nvPr/>
        </p:nvSpPr>
        <p:spPr>
          <a:xfrm>
            <a:off x="7019115" y="4665402"/>
            <a:ext cx="2084390" cy="338554"/>
          </a:xfrm>
          <a:prstGeom prst="rect">
            <a:avLst/>
          </a:prstGeom>
          <a:noFill/>
        </p:spPr>
        <p:txBody>
          <a:bodyPr wrap="square" rtlCol="0">
            <a:spAutoFit/>
          </a:bodyPr>
          <a:lstStyle/>
          <a:p>
            <a:r>
              <a:rPr lang="es-ES" sz="1600">
                <a:solidFill>
                  <a:schemeClr val="tx1"/>
                </a:solidFill>
                <a:latin typeface="Ciutadella Regular"/>
              </a:rPr>
              <a:t>@foodsystems</a:t>
            </a:r>
          </a:p>
        </p:txBody>
      </p:sp>
      <p:pic>
        <p:nvPicPr>
          <p:cNvPr id="4" name="Picture 11" descr="A picture containing graphical user interface&#10;&#10;Description automatically generated">
            <a:extLst>
              <a:ext uri="{FF2B5EF4-FFF2-40B4-BE49-F238E27FC236}">
                <a16:creationId xmlns:a16="http://schemas.microsoft.com/office/drawing/2014/main" id="{B2539E8D-D138-4117-9D7B-90661E16BD4F}"/>
              </a:ext>
            </a:extLst>
          </p:cNvPr>
          <p:cNvPicPr>
            <a:picLocks noChangeAspect="1"/>
          </p:cNvPicPr>
          <p:nvPr/>
        </p:nvPicPr>
        <p:blipFill>
          <a:blip r:embed="rId4"/>
          <a:stretch>
            <a:fillRect/>
          </a:stretch>
        </p:blipFill>
        <p:spPr>
          <a:xfrm>
            <a:off x="6603422" y="4347778"/>
            <a:ext cx="1985530" cy="664922"/>
          </a:xfrm>
          <a:prstGeom prst="rect">
            <a:avLst/>
          </a:prstGeom>
        </p:spPr>
      </p:pic>
      <p:pic>
        <p:nvPicPr>
          <p:cNvPr id="10" name="Picture 9" descr="Text&#10;&#10;Description automatically generated with low confidence">
            <a:extLst>
              <a:ext uri="{FF2B5EF4-FFF2-40B4-BE49-F238E27FC236}">
                <a16:creationId xmlns:a16="http://schemas.microsoft.com/office/drawing/2014/main" id="{83BB2E4E-3625-FE43-ADAA-53A43107EAB4}"/>
              </a:ext>
            </a:extLst>
          </p:cNvPr>
          <p:cNvPicPr>
            <a:picLocks noChangeAspect="1"/>
          </p:cNvPicPr>
          <p:nvPr/>
        </p:nvPicPr>
        <p:blipFill>
          <a:blip r:embed="rId5"/>
          <a:stretch>
            <a:fillRect/>
          </a:stretch>
        </p:blipFill>
        <p:spPr>
          <a:xfrm>
            <a:off x="54401" y="4347778"/>
            <a:ext cx="1374253" cy="712419"/>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Google Shape;57;p11"/>
          <p:cNvSpPr txBox="1"/>
          <p:nvPr/>
        </p:nvSpPr>
        <p:spPr>
          <a:xfrm>
            <a:off x="792150" y="855519"/>
            <a:ext cx="7559700" cy="2535900"/>
          </a:xfrm>
          <a:prstGeom prst="rect">
            <a:avLst/>
          </a:prstGeom>
          <a:noFill/>
          <a:ln>
            <a:noFill/>
          </a:ln>
        </p:spPr>
        <p:txBody>
          <a:bodyPr spcFirstLastPara="1" wrap="square" lIns="41900" tIns="20950" rIns="41900" bIns="20950" anchor="t" anchorCtr="0">
            <a:noAutofit/>
          </a:bodyPr>
          <a:lstStyle/>
          <a:p>
            <a:pPr marL="457200" marR="0" lvl="0" indent="0" algn="l" rtl="0">
              <a:lnSpc>
                <a:spcPct val="110000"/>
              </a:lnSpc>
              <a:spcBef>
                <a:spcPts val="1400"/>
              </a:spcBef>
              <a:spcAft>
                <a:spcPts val="0"/>
              </a:spcAft>
              <a:buNone/>
            </a:pPr>
            <a:endParaRPr sz="1800">
              <a:latin typeface="Montserrat"/>
              <a:ea typeface="Montserrat"/>
              <a:cs typeface="Montserrat"/>
              <a:sym typeface="Montserrat"/>
            </a:endParaRPr>
          </a:p>
          <a:p>
            <a:pPr marL="0" marR="0" lvl="0" indent="0" algn="l" rtl="0">
              <a:lnSpc>
                <a:spcPct val="110000"/>
              </a:lnSpc>
              <a:spcBef>
                <a:spcPts val="1400"/>
              </a:spcBef>
              <a:spcAft>
                <a:spcPts val="0"/>
              </a:spcAft>
              <a:buClr>
                <a:schemeClr val="dk2"/>
              </a:buClr>
              <a:buSzPts val="1100"/>
              <a:buFont typeface="Arial"/>
              <a:buNone/>
            </a:pPr>
            <a:endParaRPr sz="1000">
              <a:latin typeface="Montserrat"/>
              <a:ea typeface="Montserrat"/>
              <a:cs typeface="Montserrat"/>
              <a:sym typeface="Montserrat"/>
            </a:endParaRPr>
          </a:p>
          <a:p>
            <a:pPr marL="0" marR="0" lvl="0" indent="0" algn="l" rtl="0">
              <a:lnSpc>
                <a:spcPct val="110000"/>
              </a:lnSpc>
              <a:spcBef>
                <a:spcPts val="1400"/>
              </a:spcBef>
              <a:spcAft>
                <a:spcPts val="1400"/>
              </a:spcAft>
              <a:buClr>
                <a:schemeClr val="dk1"/>
              </a:buClr>
              <a:buSzPts val="200"/>
              <a:buFont typeface="Montserrat"/>
              <a:buNone/>
            </a:pPr>
            <a:endParaRPr sz="1000">
              <a:latin typeface="Montserrat"/>
              <a:ea typeface="Montserrat"/>
              <a:cs typeface="Montserrat"/>
              <a:sym typeface="Montserrat"/>
            </a:endParaRPr>
          </a:p>
        </p:txBody>
      </p:sp>
      <p:sp>
        <p:nvSpPr>
          <p:cNvPr id="59" name="Google Shape;59;p11"/>
          <p:cNvSpPr txBox="1"/>
          <p:nvPr/>
        </p:nvSpPr>
        <p:spPr>
          <a:xfrm>
            <a:off x="9412263" y="1025422"/>
            <a:ext cx="92400" cy="225900"/>
          </a:xfrm>
          <a:prstGeom prst="rect">
            <a:avLst/>
          </a:prstGeom>
          <a:noFill/>
          <a:ln>
            <a:noFill/>
          </a:ln>
        </p:spPr>
        <p:txBody>
          <a:bodyPr spcFirstLastPara="1" wrap="square" lIns="41900" tIns="20950" rIns="41900" bIns="2095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Montserrat"/>
              <a:ea typeface="Montserrat"/>
              <a:cs typeface="Montserrat"/>
              <a:sym typeface="Montserrat"/>
            </a:endParaRPr>
          </a:p>
        </p:txBody>
      </p:sp>
      <p:sp>
        <p:nvSpPr>
          <p:cNvPr id="61" name="Google Shape;61;p11"/>
          <p:cNvSpPr txBox="1">
            <a:spLocks noGrp="1"/>
          </p:cNvSpPr>
          <p:nvPr>
            <p:ph type="sldNum" sz="quarter" idx="12"/>
          </p:nvPr>
        </p:nvSpPr>
        <p:spPr>
          <a:xfrm>
            <a:off x="8556784" y="4749851"/>
            <a:ext cx="548700" cy="393600"/>
          </a:xfrm>
          <a:prstGeom prst="rect">
            <a:avLst/>
          </a:prstGeom>
        </p:spPr>
        <p:txBody>
          <a:bodyPr spcFirstLastPara="1" wrap="square" lIns="41900" tIns="20950" rIns="41900" bIns="20950" anchor="ctr" anchorCtr="0">
            <a:noAutofit/>
          </a:bodyPr>
          <a:lstStyle/>
          <a:p>
            <a:pPr marL="0" lvl="0" indent="0" algn="r" rtl="0">
              <a:spcBef>
                <a:spcPts val="0"/>
              </a:spcBef>
              <a:spcAft>
                <a:spcPts val="0"/>
              </a:spcAft>
              <a:buClr>
                <a:srgbClr val="000000"/>
              </a:buClr>
              <a:buSzPts val="1100"/>
              <a:buFont typeface="Arial"/>
              <a:buNone/>
            </a:pPr>
            <a:fld id="{00000000-1234-1234-1234-123412341234}" type="slidenum">
              <a:rPr lang="en"/>
              <a:t>15</a:t>
            </a:fld>
            <a:endParaRPr lang="en"/>
          </a:p>
        </p:txBody>
      </p:sp>
      <p:sp>
        <p:nvSpPr>
          <p:cNvPr id="12" name="Google Shape;184;p25">
            <a:extLst>
              <a:ext uri="{FF2B5EF4-FFF2-40B4-BE49-F238E27FC236}">
                <a16:creationId xmlns:a16="http://schemas.microsoft.com/office/drawing/2014/main" id="{745CDC1D-9796-469E-A71B-111965965BB9}"/>
              </a:ext>
            </a:extLst>
          </p:cNvPr>
          <p:cNvSpPr/>
          <p:nvPr/>
        </p:nvSpPr>
        <p:spPr>
          <a:xfrm>
            <a:off x="1320" y="4186517"/>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8" name="Picture 17" descr="A picture containing ax&#10;&#10;Description automatically generated">
            <a:extLst>
              <a:ext uri="{FF2B5EF4-FFF2-40B4-BE49-F238E27FC236}">
                <a16:creationId xmlns:a16="http://schemas.microsoft.com/office/drawing/2014/main" id="{42C761D4-F0ED-469C-836C-6DEF3F9B627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84767" y="4748265"/>
            <a:ext cx="255346" cy="207584"/>
          </a:xfrm>
          <a:prstGeom prst="rect">
            <a:avLst/>
          </a:prstGeom>
        </p:spPr>
      </p:pic>
      <p:sp>
        <p:nvSpPr>
          <p:cNvPr id="20" name="TextBox 19">
            <a:extLst>
              <a:ext uri="{FF2B5EF4-FFF2-40B4-BE49-F238E27FC236}">
                <a16:creationId xmlns:a16="http://schemas.microsoft.com/office/drawing/2014/main" id="{297477E5-CDF4-49CC-922D-2BFA73BEBD8D}"/>
              </a:ext>
            </a:extLst>
          </p:cNvPr>
          <p:cNvSpPr txBox="1"/>
          <p:nvPr/>
        </p:nvSpPr>
        <p:spPr>
          <a:xfrm>
            <a:off x="7348160" y="4687050"/>
            <a:ext cx="1755344" cy="338554"/>
          </a:xfrm>
          <a:prstGeom prst="rect">
            <a:avLst/>
          </a:prstGeom>
          <a:noFill/>
        </p:spPr>
        <p:txBody>
          <a:bodyPr wrap="square" lIns="91440" tIns="45720" rIns="91440" bIns="45720" rtlCol="0" anchor="t">
            <a:spAutoFit/>
          </a:bodyPr>
          <a:lstStyle/>
          <a:p>
            <a:r>
              <a:rPr lang="es-ES" sz="1600">
                <a:solidFill>
                  <a:schemeClr val="tx1"/>
                </a:solidFill>
                <a:latin typeface="Ciutadella Regular"/>
              </a:rPr>
              <a:t>@foodsystems</a:t>
            </a:r>
          </a:p>
        </p:txBody>
      </p:sp>
      <p:sp>
        <p:nvSpPr>
          <p:cNvPr id="22" name="TextBox 21">
            <a:extLst>
              <a:ext uri="{FF2B5EF4-FFF2-40B4-BE49-F238E27FC236}">
                <a16:creationId xmlns:a16="http://schemas.microsoft.com/office/drawing/2014/main" id="{BDD56857-BFA7-4696-AEA8-0F31B9F3A433}"/>
              </a:ext>
            </a:extLst>
          </p:cNvPr>
          <p:cNvSpPr txBox="1"/>
          <p:nvPr/>
        </p:nvSpPr>
        <p:spPr>
          <a:xfrm>
            <a:off x="7180506" y="4395499"/>
            <a:ext cx="1999497" cy="338554"/>
          </a:xfrm>
          <a:prstGeom prst="rect">
            <a:avLst/>
          </a:prstGeom>
          <a:noFill/>
        </p:spPr>
        <p:txBody>
          <a:bodyPr wrap="square" rtlCol="0">
            <a:spAutoFit/>
          </a:bodyPr>
          <a:lstStyle/>
          <a:p>
            <a:r>
              <a:rPr lang="es-ES" sz="1600">
                <a:solidFill>
                  <a:schemeClr val="tx1"/>
                </a:solidFill>
                <a:latin typeface="Ciutadella Regular"/>
              </a:rPr>
              <a:t>#SummitDialogues</a:t>
            </a:r>
          </a:p>
        </p:txBody>
      </p:sp>
      <p:sp>
        <p:nvSpPr>
          <p:cNvPr id="4" name="TextBox 3">
            <a:extLst>
              <a:ext uri="{FF2B5EF4-FFF2-40B4-BE49-F238E27FC236}">
                <a16:creationId xmlns:a16="http://schemas.microsoft.com/office/drawing/2014/main" id="{62643EC2-8CBE-44DC-9B27-29ADAED6C899}"/>
              </a:ext>
            </a:extLst>
          </p:cNvPr>
          <p:cNvSpPr txBox="1"/>
          <p:nvPr/>
        </p:nvSpPr>
        <p:spPr>
          <a:xfrm>
            <a:off x="1555173" y="1646415"/>
            <a:ext cx="6033653"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s-ES" sz="2800" b="1">
                <a:solidFill>
                  <a:schemeClr val="bg2"/>
                </a:solidFill>
                <a:latin typeface="Roboto" panose="02000000000000000000" pitchFamily="2" charset="0"/>
                <a:ea typeface="Roboto" panose="02000000000000000000" pitchFamily="2" charset="0"/>
              </a:rPr>
              <a:t>DIAPOSITIVA EN BLANCO PARA CONTENIDO ADICIONAL</a:t>
            </a:r>
            <a:r>
              <a:rPr lang="es-ES" sz="2800">
                <a:latin typeface="Roboto" panose="02000000000000000000" pitchFamily="2" charset="0"/>
                <a:ea typeface="Roboto" panose="02000000000000000000" pitchFamily="2" charset="0"/>
              </a:rPr>
              <a:t> </a:t>
            </a:r>
          </a:p>
        </p:txBody>
      </p:sp>
      <p:pic>
        <p:nvPicPr>
          <p:cNvPr id="2" name="Picture 11" descr="A picture containing graphical user interface&#10;&#10;Description automatically generated">
            <a:extLst>
              <a:ext uri="{FF2B5EF4-FFF2-40B4-BE49-F238E27FC236}">
                <a16:creationId xmlns:a16="http://schemas.microsoft.com/office/drawing/2014/main" id="{0094F5EA-9840-4B4D-A9E4-8BA8D0A3939B}"/>
              </a:ext>
            </a:extLst>
          </p:cNvPr>
          <p:cNvPicPr>
            <a:picLocks noChangeAspect="1"/>
          </p:cNvPicPr>
          <p:nvPr/>
        </p:nvPicPr>
        <p:blipFill>
          <a:blip r:embed="rId4"/>
          <a:stretch>
            <a:fillRect/>
          </a:stretch>
        </p:blipFill>
        <p:spPr>
          <a:xfrm>
            <a:off x="7019059" y="4352108"/>
            <a:ext cx="1985530" cy="664922"/>
          </a:xfrm>
          <a:prstGeom prst="rect">
            <a:avLst/>
          </a:prstGeom>
        </p:spPr>
      </p:pic>
      <p:pic>
        <p:nvPicPr>
          <p:cNvPr id="13" name="Picture 12" descr="Text&#10;&#10;Description automatically generated with low confidence">
            <a:extLst>
              <a:ext uri="{FF2B5EF4-FFF2-40B4-BE49-F238E27FC236}">
                <a16:creationId xmlns:a16="http://schemas.microsoft.com/office/drawing/2014/main" id="{9F98CA9A-4B02-2345-99A6-42419A1D88C8}"/>
              </a:ext>
            </a:extLst>
          </p:cNvPr>
          <p:cNvPicPr>
            <a:picLocks noChangeAspect="1"/>
          </p:cNvPicPr>
          <p:nvPr/>
        </p:nvPicPr>
        <p:blipFill>
          <a:blip r:embed="rId5"/>
          <a:stretch>
            <a:fillRect/>
          </a:stretch>
        </p:blipFill>
        <p:spPr>
          <a:xfrm>
            <a:off x="54401" y="4394286"/>
            <a:ext cx="1284542" cy="665912"/>
          </a:xfrm>
          <a:prstGeom prst="rect">
            <a:avLst/>
          </a:prstGeom>
        </p:spPr>
      </p:pic>
    </p:spTree>
    <p:extLst>
      <p:ext uri="{BB962C8B-B14F-4D97-AF65-F5344CB8AC3E}">
        <p14:creationId xmlns:p14="http://schemas.microsoft.com/office/powerpoint/2010/main" val="12554057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6" name="Google Shape;184;p25">
            <a:extLst>
              <a:ext uri="{FF2B5EF4-FFF2-40B4-BE49-F238E27FC236}">
                <a16:creationId xmlns:a16="http://schemas.microsoft.com/office/drawing/2014/main" id="{96503F2B-D5C1-40E3-816F-C63518074876}"/>
              </a:ext>
            </a:extLst>
          </p:cNvPr>
          <p:cNvSpPr/>
          <p:nvPr/>
        </p:nvSpPr>
        <p:spPr>
          <a:xfrm>
            <a:off x="720" y="0"/>
            <a:ext cx="3716147" cy="4091947"/>
          </a:xfrm>
          <a:prstGeom prst="rect">
            <a:avLst/>
          </a:prstGeom>
          <a:solidFill>
            <a:schemeClr val="accent3">
              <a:alpha val="48000"/>
            </a:schemeClr>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Roboto" panose="02000000000000000000" pitchFamily="2" charset="0"/>
              <a:ea typeface="Roboto" panose="02000000000000000000" pitchFamily="2" charset="0"/>
            </a:endParaRPr>
          </a:p>
        </p:txBody>
      </p:sp>
      <p:sp>
        <p:nvSpPr>
          <p:cNvPr id="39" name="Google Shape;39;p9"/>
          <p:cNvSpPr txBox="1"/>
          <p:nvPr/>
        </p:nvSpPr>
        <p:spPr>
          <a:xfrm>
            <a:off x="173918" y="1500583"/>
            <a:ext cx="3369750" cy="884767"/>
          </a:xfrm>
          <a:prstGeom prst="rect">
            <a:avLst/>
          </a:prstGeom>
          <a:noFill/>
          <a:ln>
            <a:noFill/>
          </a:ln>
        </p:spPr>
        <p:txBody>
          <a:bodyPr spcFirstLastPara="1" wrap="square" lIns="34300" tIns="17150" rIns="34300" bIns="17150" anchor="t" anchorCtr="0">
            <a:noAutofit/>
          </a:bodyPr>
          <a:lstStyle/>
          <a:p>
            <a:pPr>
              <a:buClr>
                <a:schemeClr val="dk2"/>
              </a:buClr>
              <a:buSzPts val="1100"/>
            </a:pPr>
            <a:endParaRPr lang="en" dirty="0">
              <a:sym typeface="Montserrat"/>
            </a:endParaRPr>
          </a:p>
          <a:p>
            <a:pPr>
              <a:buClr>
                <a:schemeClr val="dk2"/>
              </a:buClr>
              <a:buSzPts val="1100"/>
            </a:pPr>
            <a:r>
              <a:rPr lang="es-ES" sz="1500" b="1" i="1" u="none" strike="noStrike" cap="none" dirty="0">
                <a:solidFill>
                  <a:schemeClr val="bg2"/>
                </a:solidFill>
                <a:highlight>
                  <a:srgbClr val="FFFF00"/>
                </a:highlight>
                <a:latin typeface="Roboto" panose="02000000000000000000" pitchFamily="2" charset="0"/>
                <a:ea typeface="Roboto" panose="02000000000000000000" pitchFamily="2" charset="0"/>
                <a:cs typeface="Montserrat"/>
                <a:sym typeface="Montserrat"/>
              </a:rPr>
              <a:t>NOMBRE DEL ADMINISTRADOR + ORGANIZACIÓN</a:t>
            </a:r>
            <a:r>
              <a:rPr lang="es-ES" sz="1500" b="1" i="1" dirty="0">
                <a:solidFill>
                  <a:schemeClr val="bg2"/>
                </a:solidFill>
                <a:highlight>
                  <a:srgbClr val="FFFF00"/>
                </a:highlight>
                <a:latin typeface="Roboto" panose="02000000000000000000" pitchFamily="2" charset="0"/>
                <a:ea typeface="Roboto" panose="02000000000000000000" pitchFamily="2" charset="0"/>
                <a:cs typeface="Montserrat"/>
                <a:sym typeface="Montserrat"/>
              </a:rPr>
              <a:t> FECHA, LUGAR</a:t>
            </a:r>
            <a:endParaRPr lang="es-ES" sz="1500" b="1" i="1" dirty="0">
              <a:solidFill>
                <a:srgbClr val="FF0000"/>
              </a:solidFill>
              <a:highlight>
                <a:srgbClr val="FFFF00"/>
              </a:highlight>
              <a:latin typeface="Roboto" panose="02000000000000000000" pitchFamily="2" charset="0"/>
              <a:ea typeface="Roboto" panose="02000000000000000000" pitchFamily="2" charset="0"/>
              <a:cs typeface="Montserrat"/>
              <a:sym typeface="Montserrat"/>
            </a:endParaRPr>
          </a:p>
          <a:p>
            <a:pPr marL="0" marR="0" lvl="0" indent="0" algn="r" rtl="0">
              <a:lnSpc>
                <a:spcPct val="100000"/>
              </a:lnSpc>
              <a:spcBef>
                <a:spcPts val="0"/>
              </a:spcBef>
              <a:spcAft>
                <a:spcPts val="0"/>
              </a:spcAft>
              <a:buClr>
                <a:schemeClr val="dk2"/>
              </a:buClr>
              <a:buSzPts val="1100"/>
              <a:buFont typeface="Montserrat"/>
              <a:buNone/>
            </a:pPr>
            <a:endParaRPr sz="1500" b="1" i="0" u="none" strike="noStrike" cap="none" dirty="0">
              <a:solidFill>
                <a:srgbClr val="FF0000"/>
              </a:solidFill>
              <a:highlight>
                <a:srgbClr val="FFFF00"/>
              </a:highlight>
              <a:latin typeface="Roboto" panose="02000000000000000000" pitchFamily="2" charset="0"/>
              <a:ea typeface="Roboto" panose="02000000000000000000" pitchFamily="2" charset="0"/>
              <a:cs typeface="Montserrat"/>
              <a:sym typeface="Montserrat"/>
            </a:endParaRPr>
          </a:p>
        </p:txBody>
      </p:sp>
      <p:sp>
        <p:nvSpPr>
          <p:cNvPr id="2" name="Google Shape;184;p25">
            <a:extLst>
              <a:ext uri="{FF2B5EF4-FFF2-40B4-BE49-F238E27FC236}">
                <a16:creationId xmlns:a16="http://schemas.microsoft.com/office/drawing/2014/main" id="{11FD5C50-87BB-4D03-B475-2BAA1398F3C5}"/>
              </a:ext>
            </a:extLst>
          </p:cNvPr>
          <p:cNvSpPr/>
          <p:nvPr/>
        </p:nvSpPr>
        <p:spPr>
          <a:xfrm>
            <a:off x="1320" y="4186517"/>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Roboto" panose="02000000000000000000" pitchFamily="2" charset="0"/>
              <a:ea typeface="Roboto" panose="02000000000000000000" pitchFamily="2" charset="0"/>
            </a:endParaRPr>
          </a:p>
        </p:txBody>
      </p:sp>
      <p:sp>
        <p:nvSpPr>
          <p:cNvPr id="4" name="TextBox 3">
            <a:extLst>
              <a:ext uri="{FF2B5EF4-FFF2-40B4-BE49-F238E27FC236}">
                <a16:creationId xmlns:a16="http://schemas.microsoft.com/office/drawing/2014/main" id="{83DDE2D2-2445-45BA-9F8B-2F591CD6AD3B}"/>
              </a:ext>
            </a:extLst>
          </p:cNvPr>
          <p:cNvSpPr txBox="1"/>
          <p:nvPr/>
        </p:nvSpPr>
        <p:spPr>
          <a:xfrm>
            <a:off x="173918" y="2674848"/>
            <a:ext cx="3407696" cy="1338828"/>
          </a:xfrm>
          <a:prstGeom prst="rect">
            <a:avLst/>
          </a:prstGeom>
          <a:solidFill>
            <a:srgbClr val="4C9F38">
              <a:alpha val="61961"/>
            </a:srgbClr>
          </a:solidFill>
        </p:spPr>
        <p:txBody>
          <a:bodyPr wrap="square" bIns="0" rtlCol="0">
            <a:spAutoFit/>
          </a:bodyPr>
          <a:lstStyle/>
          <a:p>
            <a:r>
              <a:rPr lang="es-ES" sz="2800" b="1" dirty="0">
                <a:solidFill>
                  <a:schemeClr val="bg1"/>
                </a:solidFill>
                <a:highlight>
                  <a:srgbClr val="FFFF00"/>
                </a:highlight>
                <a:latin typeface="Roboto" panose="02000000000000000000" pitchFamily="2" charset="0"/>
                <a:ea typeface="Roboto" panose="02000000000000000000" pitchFamily="2" charset="0"/>
              </a:rPr>
              <a:t>Título: Foco de atención del diálogo</a:t>
            </a:r>
          </a:p>
        </p:txBody>
      </p:sp>
      <p:sp>
        <p:nvSpPr>
          <p:cNvPr id="10" name="TextBox 9">
            <a:extLst>
              <a:ext uri="{FF2B5EF4-FFF2-40B4-BE49-F238E27FC236}">
                <a16:creationId xmlns:a16="http://schemas.microsoft.com/office/drawing/2014/main" id="{2ECD997C-375A-4E63-9563-47F777FF7BA8}"/>
              </a:ext>
            </a:extLst>
          </p:cNvPr>
          <p:cNvSpPr txBox="1"/>
          <p:nvPr/>
        </p:nvSpPr>
        <p:spPr>
          <a:xfrm>
            <a:off x="5162205" y="1745919"/>
            <a:ext cx="3397016" cy="523220"/>
          </a:xfrm>
          <a:prstGeom prst="rect">
            <a:avLst/>
          </a:prstGeom>
          <a:noFill/>
        </p:spPr>
        <p:txBody>
          <a:bodyPr wrap="square" lIns="91440" tIns="45720" rIns="91440" bIns="45720" rtlCol="0" anchor="t">
            <a:spAutoFit/>
          </a:bodyPr>
          <a:lstStyle/>
          <a:p>
            <a:r>
              <a:rPr lang="es-ES" sz="2800" i="1">
                <a:solidFill>
                  <a:schemeClr val="bg2"/>
                </a:solidFill>
                <a:highlight>
                  <a:srgbClr val="FFFF00"/>
                </a:highlight>
                <a:latin typeface="Roboto" panose="02000000000000000000" pitchFamily="2" charset="0"/>
                <a:ea typeface="Roboto" panose="02000000000000000000" pitchFamily="2" charset="0"/>
              </a:rPr>
              <a:t>Agregar imagen de portada</a:t>
            </a:r>
          </a:p>
        </p:txBody>
      </p:sp>
      <p:pic>
        <p:nvPicPr>
          <p:cNvPr id="13" name="Picture 12" descr="A picture containing ax&#10;&#10;Description automatically generated">
            <a:extLst>
              <a:ext uri="{FF2B5EF4-FFF2-40B4-BE49-F238E27FC236}">
                <a16:creationId xmlns:a16="http://schemas.microsoft.com/office/drawing/2014/main" id="{DAE0C10F-C93A-42B0-B248-95CFA51D2BA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13812" y="4730947"/>
            <a:ext cx="255346" cy="207584"/>
          </a:xfrm>
          <a:prstGeom prst="rect">
            <a:avLst/>
          </a:prstGeom>
        </p:spPr>
      </p:pic>
      <p:sp>
        <p:nvSpPr>
          <p:cNvPr id="15" name="TextBox 14">
            <a:extLst>
              <a:ext uri="{FF2B5EF4-FFF2-40B4-BE49-F238E27FC236}">
                <a16:creationId xmlns:a16="http://schemas.microsoft.com/office/drawing/2014/main" id="{CAEFE263-C8BB-45D6-9DE7-48BCABC26857}"/>
              </a:ext>
            </a:extLst>
          </p:cNvPr>
          <p:cNvSpPr txBox="1"/>
          <p:nvPr/>
        </p:nvSpPr>
        <p:spPr>
          <a:xfrm>
            <a:off x="7651228" y="4682721"/>
            <a:ext cx="1447947" cy="584775"/>
          </a:xfrm>
          <a:prstGeom prst="rect">
            <a:avLst/>
          </a:prstGeom>
          <a:noFill/>
        </p:spPr>
        <p:txBody>
          <a:bodyPr wrap="square" rtlCol="0">
            <a:spAutoFit/>
          </a:bodyPr>
          <a:lstStyle/>
          <a:p>
            <a:r>
              <a:rPr lang="es-ES" sz="1600">
                <a:solidFill>
                  <a:schemeClr val="tx1"/>
                </a:solidFill>
                <a:latin typeface="Roboto" panose="02000000000000000000" pitchFamily="2" charset="0"/>
                <a:ea typeface="Roboto" panose="02000000000000000000" pitchFamily="2" charset="0"/>
              </a:rPr>
              <a:t>@foodsystems</a:t>
            </a:r>
          </a:p>
        </p:txBody>
      </p:sp>
      <p:sp>
        <p:nvSpPr>
          <p:cNvPr id="17" name="TextBox 16">
            <a:extLst>
              <a:ext uri="{FF2B5EF4-FFF2-40B4-BE49-F238E27FC236}">
                <a16:creationId xmlns:a16="http://schemas.microsoft.com/office/drawing/2014/main" id="{316210EB-CC21-42B6-A4E2-A1112DC23801}"/>
              </a:ext>
            </a:extLst>
          </p:cNvPr>
          <p:cNvSpPr txBox="1"/>
          <p:nvPr/>
        </p:nvSpPr>
        <p:spPr>
          <a:xfrm>
            <a:off x="7305851" y="4432795"/>
            <a:ext cx="1964341" cy="338554"/>
          </a:xfrm>
          <a:prstGeom prst="rect">
            <a:avLst/>
          </a:prstGeom>
          <a:noFill/>
        </p:spPr>
        <p:txBody>
          <a:bodyPr wrap="square" rtlCol="0">
            <a:spAutoFit/>
          </a:bodyPr>
          <a:lstStyle/>
          <a:p>
            <a:r>
              <a:rPr lang="es-ES" sz="1600">
                <a:solidFill>
                  <a:schemeClr val="tx1"/>
                </a:solidFill>
                <a:latin typeface="Roboto" panose="02000000000000000000" pitchFamily="2" charset="0"/>
                <a:ea typeface="Roboto" panose="02000000000000000000" pitchFamily="2" charset="0"/>
              </a:rPr>
              <a:t>#SummitDialogues</a:t>
            </a:r>
          </a:p>
        </p:txBody>
      </p:sp>
      <p:pic>
        <p:nvPicPr>
          <p:cNvPr id="3" name="Picture 11" descr="A picture containing graphical user interface&#10;&#10;Description automatically generated">
            <a:extLst>
              <a:ext uri="{FF2B5EF4-FFF2-40B4-BE49-F238E27FC236}">
                <a16:creationId xmlns:a16="http://schemas.microsoft.com/office/drawing/2014/main" id="{9F2FC0D7-DD1C-40ED-85BF-7649BA3C3F1F}"/>
              </a:ext>
            </a:extLst>
          </p:cNvPr>
          <p:cNvPicPr>
            <a:picLocks noChangeAspect="1"/>
          </p:cNvPicPr>
          <p:nvPr/>
        </p:nvPicPr>
        <p:blipFill>
          <a:blip r:embed="rId4"/>
          <a:stretch>
            <a:fillRect/>
          </a:stretch>
        </p:blipFill>
        <p:spPr>
          <a:xfrm>
            <a:off x="7045036" y="4365097"/>
            <a:ext cx="1985530" cy="664922"/>
          </a:xfrm>
          <a:prstGeom prst="rect">
            <a:avLst/>
          </a:prstGeom>
        </p:spPr>
      </p:pic>
      <p:sp>
        <p:nvSpPr>
          <p:cNvPr id="14" name="TextBox 13">
            <a:extLst>
              <a:ext uri="{FF2B5EF4-FFF2-40B4-BE49-F238E27FC236}">
                <a16:creationId xmlns:a16="http://schemas.microsoft.com/office/drawing/2014/main" id="{DDD008E6-76AB-49DA-B090-2096429E5FFD}"/>
              </a:ext>
            </a:extLst>
          </p:cNvPr>
          <p:cNvSpPr txBox="1"/>
          <p:nvPr/>
        </p:nvSpPr>
        <p:spPr>
          <a:xfrm>
            <a:off x="2678969" y="4403108"/>
            <a:ext cx="5564246" cy="523220"/>
          </a:xfrm>
          <a:prstGeom prst="rect">
            <a:avLst/>
          </a:prstGeom>
          <a:noFill/>
        </p:spPr>
        <p:txBody>
          <a:bodyPr wrap="square" lIns="91440" tIns="45720" rIns="91440" bIns="45720" anchor="t">
            <a:spAutoFit/>
          </a:bodyPr>
          <a:lstStyle/>
          <a:p>
            <a:pPr>
              <a:buClr>
                <a:schemeClr val="dk2"/>
              </a:buClr>
              <a:buSzPts val="1100"/>
            </a:pPr>
            <a:r>
              <a:rPr lang="es-ES" sz="2800" i="1">
                <a:solidFill>
                  <a:schemeClr val="dk2"/>
                </a:solidFill>
                <a:highlight>
                  <a:srgbClr val="FFFF00"/>
                </a:highlight>
                <a:latin typeface="Roboto" panose="02000000000000000000" pitchFamily="2" charset="0"/>
                <a:ea typeface="Roboto" panose="02000000000000000000" pitchFamily="2" charset="0"/>
                <a:cs typeface="Montserrat"/>
                <a:sym typeface="Montserrat"/>
              </a:rPr>
              <a:t>[NOMBRES/LOGOS]</a:t>
            </a:r>
          </a:p>
        </p:txBody>
      </p:sp>
      <p:sp>
        <p:nvSpPr>
          <p:cNvPr id="7" name="TextBox 6">
            <a:extLst>
              <a:ext uri="{FF2B5EF4-FFF2-40B4-BE49-F238E27FC236}">
                <a16:creationId xmlns:a16="http://schemas.microsoft.com/office/drawing/2014/main" id="{8E23DB9E-A0F7-4268-8445-3EC13FA63D87}"/>
              </a:ext>
            </a:extLst>
          </p:cNvPr>
          <p:cNvSpPr txBox="1"/>
          <p:nvPr/>
        </p:nvSpPr>
        <p:spPr>
          <a:xfrm>
            <a:off x="203336" y="276258"/>
            <a:ext cx="3209335" cy="1154162"/>
          </a:xfrm>
          <a:prstGeom prst="rect">
            <a:avLst/>
          </a:prstGeom>
          <a:solidFill>
            <a:srgbClr val="4C9F38">
              <a:alpha val="61961"/>
            </a:srgbClr>
          </a:solidFill>
        </p:spPr>
        <p:txBody>
          <a:bodyPr wrap="square" bIns="0" rtlCol="0">
            <a:spAutoFit/>
          </a:bodyPr>
          <a:lstStyle/>
          <a:p>
            <a:pPr marL="0" marR="0" lvl="0" indent="0" algn="ctr" rtl="0">
              <a:lnSpc>
                <a:spcPct val="100000"/>
              </a:lnSpc>
              <a:spcBef>
                <a:spcPts val="0"/>
              </a:spcBef>
              <a:spcAft>
                <a:spcPts val="0"/>
              </a:spcAft>
              <a:buClr>
                <a:schemeClr val="dk2"/>
              </a:buClr>
              <a:buSzPts val="1100"/>
              <a:buFont typeface="Montserrat"/>
              <a:buNone/>
            </a:pPr>
            <a:r>
              <a:rPr lang="es-ES" sz="1600" b="1" dirty="0">
                <a:solidFill>
                  <a:schemeClr val="tx1"/>
                </a:solidFill>
                <a:latin typeface="Roboto" panose="02000000000000000000" pitchFamily="2" charset="0"/>
                <a:ea typeface="Roboto" panose="02000000000000000000" pitchFamily="2" charset="0"/>
                <a:cs typeface="Montserrat"/>
                <a:sym typeface="Montserrat"/>
              </a:rPr>
              <a:t>Diálogo de la Cumbre sobre los</a:t>
            </a:r>
          </a:p>
          <a:p>
            <a:pPr marL="0" marR="0" lvl="0" indent="0" algn="ctr" rtl="0">
              <a:lnSpc>
                <a:spcPct val="100000"/>
              </a:lnSpc>
              <a:spcBef>
                <a:spcPts val="0"/>
              </a:spcBef>
              <a:spcAft>
                <a:spcPts val="0"/>
              </a:spcAft>
              <a:buClr>
                <a:schemeClr val="dk2"/>
              </a:buClr>
              <a:buSzPts val="1100"/>
              <a:buFont typeface="Montserrat"/>
              <a:buNone/>
            </a:pPr>
            <a:r>
              <a:rPr lang="es-ES" sz="2800" b="1" dirty="0">
                <a:solidFill>
                  <a:schemeClr val="tx1"/>
                </a:solidFill>
                <a:latin typeface="Roboto" panose="02000000000000000000" pitchFamily="2" charset="0"/>
                <a:ea typeface="Roboto" panose="02000000000000000000" pitchFamily="2" charset="0"/>
                <a:cs typeface="Montserrat"/>
                <a:sym typeface="Montserrat"/>
              </a:rPr>
              <a:t>Sistemas Alimentarios</a:t>
            </a:r>
            <a:endParaRPr lang="es-ES" sz="3000" b="1" dirty="0">
              <a:solidFill>
                <a:schemeClr val="tx1"/>
              </a:solidFill>
              <a:latin typeface="Roboto" panose="02000000000000000000" pitchFamily="2" charset="0"/>
              <a:ea typeface="Roboto" panose="02000000000000000000" pitchFamily="2" charset="0"/>
              <a:cs typeface="Montserrat"/>
              <a:sym typeface="Montserrat"/>
            </a:endParaRPr>
          </a:p>
        </p:txBody>
      </p:sp>
      <p:sp>
        <p:nvSpPr>
          <p:cNvPr id="9" name="TextBox 8">
            <a:extLst>
              <a:ext uri="{FF2B5EF4-FFF2-40B4-BE49-F238E27FC236}">
                <a16:creationId xmlns:a16="http://schemas.microsoft.com/office/drawing/2014/main" id="{AA98F35A-EB04-40B4-B02C-5C9CD7B2629D}"/>
              </a:ext>
            </a:extLst>
          </p:cNvPr>
          <p:cNvSpPr txBox="1"/>
          <p:nvPr/>
        </p:nvSpPr>
        <p:spPr>
          <a:xfrm>
            <a:off x="1415809" y="4448241"/>
            <a:ext cx="1528727" cy="307777"/>
          </a:xfrm>
          <a:prstGeom prst="rect">
            <a:avLst/>
          </a:prstGeom>
          <a:noFill/>
        </p:spPr>
        <p:txBody>
          <a:bodyPr wrap="square" rtlCol="0">
            <a:spAutoFit/>
          </a:bodyPr>
          <a:lstStyle/>
          <a:p>
            <a:r>
              <a:rPr lang="es-ES" dirty="0">
                <a:latin typeface="Roboto" panose="02000000000000000000" pitchFamily="2" charset="0"/>
                <a:ea typeface="Roboto" panose="02000000000000000000" pitchFamily="2" charset="0"/>
              </a:rPr>
              <a:t>Convocado por:</a:t>
            </a:r>
          </a:p>
        </p:txBody>
      </p:sp>
      <p:pic>
        <p:nvPicPr>
          <p:cNvPr id="16" name="Picture 15" descr="Text&#10;&#10;Description automatically generated with low confidence">
            <a:extLst>
              <a:ext uri="{FF2B5EF4-FFF2-40B4-BE49-F238E27FC236}">
                <a16:creationId xmlns:a16="http://schemas.microsoft.com/office/drawing/2014/main" id="{485090F6-6C7B-854B-AA47-95218892BE21}"/>
              </a:ext>
            </a:extLst>
          </p:cNvPr>
          <p:cNvPicPr>
            <a:picLocks noChangeAspect="1"/>
          </p:cNvPicPr>
          <p:nvPr/>
        </p:nvPicPr>
        <p:blipFill>
          <a:blip r:embed="rId5"/>
          <a:stretch>
            <a:fillRect/>
          </a:stretch>
        </p:blipFill>
        <p:spPr>
          <a:xfrm>
            <a:off x="54401" y="4329164"/>
            <a:ext cx="1410160" cy="731034"/>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31CB9F9-F06F-4D69-9102-DFBA722F9AAF}"/>
              </a:ext>
            </a:extLst>
          </p:cNvPr>
          <p:cNvSpPr txBox="1"/>
          <p:nvPr/>
        </p:nvSpPr>
        <p:spPr>
          <a:xfrm>
            <a:off x="0" y="71918"/>
            <a:ext cx="9142680" cy="369332"/>
          </a:xfrm>
          <a:prstGeom prst="rect">
            <a:avLst/>
          </a:prstGeom>
          <a:noFill/>
        </p:spPr>
        <p:txBody>
          <a:bodyPr wrap="square" lIns="91440" tIns="45720" rIns="91440" bIns="45720" rtlCol="0" anchor="t">
            <a:spAutoFit/>
          </a:bodyPr>
          <a:lstStyle/>
          <a:p>
            <a:pPr algn="ctr"/>
            <a:r>
              <a:rPr lang="es-ES" sz="1800" b="1" dirty="0">
                <a:solidFill>
                  <a:schemeClr val="bg2"/>
                </a:solidFill>
                <a:latin typeface="Roboto" panose="02000000000000000000" pitchFamily="2" charset="0"/>
                <a:ea typeface="Roboto" panose="02000000000000000000" pitchFamily="2" charset="0"/>
                <a:cs typeface="Calibri"/>
              </a:rPr>
              <a:t>Agenda de un evento de un Diálogo de la Cumbre sobre los Sistemas Alimentarios</a:t>
            </a:r>
          </a:p>
        </p:txBody>
      </p:sp>
      <p:graphicFrame>
        <p:nvGraphicFramePr>
          <p:cNvPr id="3" name="Table 3">
            <a:extLst>
              <a:ext uri="{FF2B5EF4-FFF2-40B4-BE49-F238E27FC236}">
                <a16:creationId xmlns:a16="http://schemas.microsoft.com/office/drawing/2014/main" id="{BC2F61B2-059F-4C8A-8AD4-15C1B2EA704F}"/>
              </a:ext>
            </a:extLst>
          </p:cNvPr>
          <p:cNvGraphicFramePr>
            <a:graphicFrameLocks noGrp="1"/>
          </p:cNvGraphicFramePr>
          <p:nvPr>
            <p:extLst>
              <p:ext uri="{D42A27DB-BD31-4B8C-83A1-F6EECF244321}">
                <p14:modId xmlns:p14="http://schemas.microsoft.com/office/powerpoint/2010/main" val="3869872306"/>
              </p:ext>
            </p:extLst>
          </p:nvPr>
        </p:nvGraphicFramePr>
        <p:xfrm>
          <a:off x="653761" y="598515"/>
          <a:ext cx="7695063" cy="3349163"/>
        </p:xfrm>
        <a:graphic>
          <a:graphicData uri="http://schemas.openxmlformats.org/drawingml/2006/table">
            <a:tbl>
              <a:tblPr firstRow="1" bandRow="1">
                <a:tableStyleId>{FD7C7650-FE6B-49C0-A9AC-F12B096E810C}</a:tableStyleId>
              </a:tblPr>
              <a:tblGrid>
                <a:gridCol w="1234415">
                  <a:extLst>
                    <a:ext uri="{9D8B030D-6E8A-4147-A177-3AD203B41FA5}">
                      <a16:colId xmlns:a16="http://schemas.microsoft.com/office/drawing/2014/main" val="2444956667"/>
                    </a:ext>
                  </a:extLst>
                </a:gridCol>
                <a:gridCol w="6460648">
                  <a:extLst>
                    <a:ext uri="{9D8B030D-6E8A-4147-A177-3AD203B41FA5}">
                      <a16:colId xmlns:a16="http://schemas.microsoft.com/office/drawing/2014/main" val="860592348"/>
                    </a:ext>
                  </a:extLst>
                </a:gridCol>
              </a:tblGrid>
              <a:tr h="324654">
                <a:tc>
                  <a:txBody>
                    <a:bodyPr/>
                    <a:lstStyle/>
                    <a:p>
                      <a:pPr algn="l"/>
                      <a:r>
                        <a:rPr lang="es-ES" sz="1600" i="1" dirty="0">
                          <a:solidFill>
                            <a:schemeClr val="bg2"/>
                          </a:solidFill>
                          <a:latin typeface="Roboto" panose="02000000000000000000" pitchFamily="2" charset="0"/>
                          <a:ea typeface="Roboto" panose="02000000000000000000" pitchFamily="2" charset="0"/>
                          <a:cs typeface="Roboto" panose="02000000000000000000" pitchFamily="2" charset="0"/>
                        </a:rPr>
                        <a:t>HORA </a:t>
                      </a:r>
                    </a:p>
                  </a:txBody>
                  <a:tcPr/>
                </a:tc>
                <a:tc>
                  <a:txBody>
                    <a:bodyPr/>
                    <a:lstStyle/>
                    <a:p>
                      <a:pPr algn="l"/>
                      <a:r>
                        <a:rPr lang="es-ES" sz="1600" i="1">
                          <a:solidFill>
                            <a:schemeClr val="bg2"/>
                          </a:solidFill>
                          <a:latin typeface="Roboto" panose="02000000000000000000" pitchFamily="2" charset="0"/>
                          <a:ea typeface="Roboto" panose="02000000000000000000" pitchFamily="2" charset="0"/>
                          <a:cs typeface="Roboto" panose="02000000000000000000" pitchFamily="2" charset="0"/>
                        </a:rPr>
                        <a:t>PUNTO DE LA AGENDA </a:t>
                      </a:r>
                    </a:p>
                  </a:txBody>
                  <a:tcPr/>
                </a:tc>
                <a:extLst>
                  <a:ext uri="{0D108BD9-81ED-4DB2-BD59-A6C34878D82A}">
                    <a16:rowId xmlns:a16="http://schemas.microsoft.com/office/drawing/2014/main" val="624707201"/>
                  </a:ext>
                </a:extLst>
              </a:tr>
              <a:tr h="324655">
                <a:tc>
                  <a:txBody>
                    <a:bodyPr/>
                    <a:lstStyle/>
                    <a:p>
                      <a:r>
                        <a:rPr lang="es-ES" sz="1200" b="1" i="1">
                          <a:solidFill>
                            <a:schemeClr val="bg2"/>
                          </a:solidFill>
                          <a:latin typeface="Roboto" panose="02000000000000000000" pitchFamily="2" charset="0"/>
                          <a:ea typeface="Roboto" panose="02000000000000000000" pitchFamily="2" charset="0"/>
                          <a:cs typeface="Roboto" panose="02000000000000000000" pitchFamily="2" charset="0"/>
                        </a:rPr>
                        <a:t>XX.XX</a:t>
                      </a:r>
                    </a:p>
                    <a:p>
                      <a:r>
                        <a:rPr lang="es-ES" sz="1200" b="1" i="1">
                          <a:solidFill>
                            <a:schemeClr val="bg2"/>
                          </a:solidFill>
                          <a:latin typeface="Roboto" panose="02000000000000000000" pitchFamily="2" charset="0"/>
                          <a:ea typeface="Roboto" panose="02000000000000000000" pitchFamily="2" charset="0"/>
                          <a:cs typeface="Roboto" panose="02000000000000000000" pitchFamily="2" charset="0"/>
                        </a:rPr>
                        <a:t>XX.XX</a:t>
                      </a:r>
                    </a:p>
                    <a:p>
                      <a:r>
                        <a:rPr lang="es-ES" sz="1200" b="1" i="1">
                          <a:solidFill>
                            <a:schemeClr val="bg2"/>
                          </a:solidFill>
                          <a:latin typeface="Roboto" panose="02000000000000000000" pitchFamily="2" charset="0"/>
                          <a:ea typeface="Roboto" panose="02000000000000000000" pitchFamily="2" charset="0"/>
                          <a:cs typeface="Roboto" panose="02000000000000000000" pitchFamily="2" charset="0"/>
                        </a:rPr>
                        <a:t>XX.XX</a:t>
                      </a:r>
                    </a:p>
                  </a:txBody>
                  <a:tcPr>
                    <a:solidFill>
                      <a:schemeClr val="tx2">
                        <a:lumMod val="90000"/>
                        <a:alpha val="20000"/>
                      </a:schemeClr>
                    </a:solidFill>
                  </a:tcPr>
                </a:tc>
                <a:tc>
                  <a:txBody>
                    <a:bodyPr/>
                    <a:lstStyle/>
                    <a:p>
                      <a:r>
                        <a:rPr lang="es-ES" sz="1200" b="1" i="1" dirty="0">
                          <a:solidFill>
                            <a:schemeClr val="bg2"/>
                          </a:solidFill>
                          <a:latin typeface="Roboto" panose="02000000000000000000" pitchFamily="2" charset="0"/>
                          <a:ea typeface="Roboto" panose="02000000000000000000" pitchFamily="2" charset="0"/>
                          <a:cs typeface="Roboto" panose="02000000000000000000" pitchFamily="2" charset="0"/>
                        </a:rPr>
                        <a:t>Bienvenida a cargo de [NOMBRE DEL ADMINISTRADOR]</a:t>
                      </a:r>
                    </a:p>
                    <a:p>
                      <a:r>
                        <a:rPr lang="es-ES" sz="1200" b="1" i="1" dirty="0">
                          <a:solidFill>
                            <a:schemeClr val="bg2"/>
                          </a:solidFill>
                          <a:latin typeface="Roboto" panose="02000000000000000000" pitchFamily="2" charset="0"/>
                          <a:ea typeface="Roboto" panose="02000000000000000000" pitchFamily="2" charset="0"/>
                          <a:cs typeface="Roboto" panose="02000000000000000000" pitchFamily="2" charset="0"/>
                        </a:rPr>
                        <a:t>Discurso de apertura a cargo de [ORADOR INVITADO] - Opcional </a:t>
                      </a:r>
                    </a:p>
                    <a:p>
                      <a:r>
                        <a:rPr lang="es-ES" sz="1200" b="1" i="1" dirty="0">
                          <a:solidFill>
                            <a:schemeClr val="bg2"/>
                          </a:solidFill>
                          <a:latin typeface="Roboto" panose="02000000000000000000" pitchFamily="2" charset="0"/>
                          <a:ea typeface="Roboto" panose="02000000000000000000" pitchFamily="2" charset="0"/>
                          <a:cs typeface="Roboto" panose="02000000000000000000" pitchFamily="2" charset="0"/>
                        </a:rPr>
                        <a:t>Introducción a cargo de [NOMBRE DEL ADMINISTRADOR]</a:t>
                      </a:r>
                    </a:p>
                    <a:p>
                      <a:r>
                        <a:rPr lang="es-ES" sz="1200" b="1" i="1" dirty="0">
                          <a:solidFill>
                            <a:schemeClr val="bg2"/>
                          </a:solidFill>
                          <a:latin typeface="Roboto" panose="02000000000000000000" pitchFamily="2" charset="0"/>
                          <a:ea typeface="Roboto" panose="02000000000000000000" pitchFamily="2" charset="0"/>
                          <a:cs typeface="Roboto" panose="02000000000000000000" pitchFamily="2" charset="0"/>
                        </a:rPr>
                        <a:t>La Cumbre sobre los Sistemas Alimentarios (diapositivas 4 a 6)</a:t>
                      </a:r>
                    </a:p>
                    <a:p>
                      <a:r>
                        <a:rPr lang="es-ES" sz="1200" b="1" i="1" dirty="0">
                          <a:solidFill>
                            <a:schemeClr val="bg2"/>
                          </a:solidFill>
                          <a:latin typeface="Roboto" panose="02000000000000000000" pitchFamily="2" charset="0"/>
                          <a:ea typeface="Roboto" panose="02000000000000000000" pitchFamily="2" charset="0"/>
                          <a:cs typeface="Roboto" panose="02000000000000000000" pitchFamily="2" charset="0"/>
                        </a:rPr>
                        <a:t>El foco en los sistemas alimentarios (diapositivas 7 a 9)</a:t>
                      </a:r>
                    </a:p>
                    <a:p>
                      <a:r>
                        <a:rPr lang="es-ES" sz="1200" b="1" i="1" dirty="0">
                          <a:solidFill>
                            <a:schemeClr val="bg2"/>
                          </a:solidFill>
                          <a:latin typeface="Roboto" panose="02000000000000000000" pitchFamily="2" charset="0"/>
                          <a:ea typeface="Roboto" panose="02000000000000000000" pitchFamily="2" charset="0"/>
                          <a:cs typeface="Roboto" panose="02000000000000000000" pitchFamily="2" charset="0"/>
                        </a:rPr>
                        <a:t>Los Diálogos de la Cumbre sobre los Sistemas Alimentarios (diapositivas 10 y 11)</a:t>
                      </a:r>
                    </a:p>
                    <a:p>
                      <a:r>
                        <a:rPr lang="es-ES" sz="1200" b="1" i="1" dirty="0">
                          <a:solidFill>
                            <a:schemeClr val="bg2"/>
                          </a:solidFill>
                          <a:latin typeface="Roboto" panose="02000000000000000000" pitchFamily="2" charset="0"/>
                          <a:ea typeface="Roboto" panose="02000000000000000000" pitchFamily="2" charset="0"/>
                          <a:cs typeface="Roboto" panose="02000000000000000000" pitchFamily="2" charset="0"/>
                        </a:rPr>
                        <a:t>En un evento de un Diálogo/en un evento de un Diálogo virtual (diapositivas 12 y 13)</a:t>
                      </a:r>
                    </a:p>
                    <a:p>
                      <a:r>
                        <a:rPr lang="es-ES" sz="1200" b="1" i="1" dirty="0">
                          <a:solidFill>
                            <a:schemeClr val="bg2"/>
                          </a:solidFill>
                          <a:latin typeface="Roboto" panose="02000000000000000000" pitchFamily="2" charset="0"/>
                          <a:ea typeface="Roboto" panose="02000000000000000000" pitchFamily="2" charset="0"/>
                          <a:cs typeface="Roboto" panose="02000000000000000000" pitchFamily="2" charset="0"/>
                        </a:rPr>
                        <a:t>Grupos de debate (diapositiva 14)</a:t>
                      </a:r>
                    </a:p>
                    <a:p>
                      <a:r>
                        <a:rPr lang="es-ES" sz="1200" b="1" i="1" dirty="0">
                          <a:solidFill>
                            <a:schemeClr val="bg2"/>
                          </a:solidFill>
                          <a:latin typeface="Roboto" panose="02000000000000000000" pitchFamily="2" charset="0"/>
                          <a:ea typeface="Roboto" panose="02000000000000000000" pitchFamily="2" charset="0"/>
                          <a:cs typeface="Roboto" panose="02000000000000000000" pitchFamily="2" charset="0"/>
                        </a:rPr>
                        <a:t>Contenido adicional (diapositivas 15 ++)</a:t>
                      </a:r>
                    </a:p>
                  </a:txBody>
                  <a:tcPr>
                    <a:solidFill>
                      <a:schemeClr val="tx2">
                        <a:lumMod val="90000"/>
                        <a:alpha val="20000"/>
                      </a:schemeClr>
                    </a:solidFill>
                  </a:tcPr>
                </a:tc>
                <a:extLst>
                  <a:ext uri="{0D108BD9-81ED-4DB2-BD59-A6C34878D82A}">
                    <a16:rowId xmlns:a16="http://schemas.microsoft.com/office/drawing/2014/main" val="378202270"/>
                  </a:ext>
                </a:extLst>
              </a:tr>
              <a:tr h="324655">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s-ES" sz="1200" b="1" i="1">
                          <a:solidFill>
                            <a:schemeClr val="bg2"/>
                          </a:solidFill>
                          <a:latin typeface="Roboto" panose="02000000000000000000" pitchFamily="2" charset="0"/>
                          <a:ea typeface="Roboto" panose="02000000000000000000" pitchFamily="2" charset="0"/>
                          <a:cs typeface="Roboto" panose="02000000000000000000" pitchFamily="2" charset="0"/>
                        </a:rPr>
                        <a:t>XX.XX</a:t>
                      </a:r>
                    </a:p>
                  </a:txBody>
                  <a:tcPr>
                    <a:solidFill>
                      <a:schemeClr val="tx2">
                        <a:lumMod val="90000"/>
                        <a:alpha val="20000"/>
                      </a:schemeClr>
                    </a:solidFill>
                  </a:tcPr>
                </a:tc>
                <a:tc>
                  <a:txBody>
                    <a:bodyPr/>
                    <a:lstStyle/>
                    <a:p>
                      <a:r>
                        <a:rPr lang="es-ES" sz="1200" b="1" i="1">
                          <a:solidFill>
                            <a:schemeClr val="bg2"/>
                          </a:solidFill>
                          <a:latin typeface="Roboto" panose="02000000000000000000" pitchFamily="2" charset="0"/>
                          <a:ea typeface="Roboto" panose="02000000000000000000" pitchFamily="2" charset="0"/>
                          <a:cs typeface="Roboto" panose="02000000000000000000" pitchFamily="2" charset="0"/>
                        </a:rPr>
                        <a:t>Reparto entre grupos de debate </a:t>
                      </a:r>
                    </a:p>
                  </a:txBody>
                  <a:tcPr>
                    <a:solidFill>
                      <a:schemeClr val="tx2">
                        <a:lumMod val="90000"/>
                        <a:alpha val="20000"/>
                      </a:schemeClr>
                    </a:solidFill>
                  </a:tcPr>
                </a:tc>
                <a:extLst>
                  <a:ext uri="{0D108BD9-81ED-4DB2-BD59-A6C34878D82A}">
                    <a16:rowId xmlns:a16="http://schemas.microsoft.com/office/drawing/2014/main" val="1927621291"/>
                  </a:ext>
                </a:extLst>
              </a:tr>
              <a:tr h="324655">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s-ES" sz="1200" b="1" i="1">
                          <a:solidFill>
                            <a:schemeClr val="bg2"/>
                          </a:solidFill>
                          <a:latin typeface="Roboto" panose="02000000000000000000" pitchFamily="2" charset="0"/>
                          <a:ea typeface="Roboto" panose="02000000000000000000" pitchFamily="2" charset="0"/>
                          <a:cs typeface="Roboto" panose="02000000000000000000" pitchFamily="2" charset="0"/>
                        </a:rPr>
                        <a:t>XX.XX</a:t>
                      </a:r>
                    </a:p>
                  </a:txBody>
                  <a:tcPr/>
                </a:tc>
                <a:tc>
                  <a:txBody>
                    <a:bodyPr/>
                    <a:lstStyle/>
                    <a:p>
                      <a:r>
                        <a:rPr lang="es-ES" sz="1200" b="1" i="1">
                          <a:solidFill>
                            <a:schemeClr val="bg2"/>
                          </a:solidFill>
                          <a:latin typeface="Roboto" panose="02000000000000000000" pitchFamily="2" charset="0"/>
                          <a:ea typeface="Roboto" panose="02000000000000000000" pitchFamily="2" charset="0"/>
                          <a:cs typeface="Roboto" panose="02000000000000000000" pitchFamily="2" charset="0"/>
                        </a:rPr>
                        <a:t>Sesión de debate</a:t>
                      </a:r>
                    </a:p>
                  </a:txBody>
                  <a:tcPr/>
                </a:tc>
                <a:extLst>
                  <a:ext uri="{0D108BD9-81ED-4DB2-BD59-A6C34878D82A}">
                    <a16:rowId xmlns:a16="http://schemas.microsoft.com/office/drawing/2014/main" val="642077899"/>
                  </a:ext>
                </a:extLst>
              </a:tr>
              <a:tr h="30255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s-ES" sz="1200" b="1" i="1">
                          <a:solidFill>
                            <a:schemeClr val="bg2"/>
                          </a:solidFill>
                          <a:latin typeface="Roboto" panose="02000000000000000000" pitchFamily="2" charset="0"/>
                          <a:ea typeface="Roboto" panose="02000000000000000000" pitchFamily="2" charset="0"/>
                          <a:cs typeface="Roboto" panose="02000000000000000000" pitchFamily="2" charset="0"/>
                        </a:rPr>
                        <a:t>XX.XX</a:t>
                      </a:r>
                    </a:p>
                  </a:txBody>
                  <a:tcPr>
                    <a:solidFill>
                      <a:schemeClr val="tx2">
                        <a:lumMod val="90000"/>
                        <a:alpha val="20000"/>
                      </a:schemeClr>
                    </a:solidFill>
                  </a:tcPr>
                </a:tc>
                <a:tc>
                  <a:txBody>
                    <a:bodyPr/>
                    <a:lstStyle/>
                    <a:p>
                      <a:r>
                        <a:rPr lang="es-ES" sz="1200" b="1" i="1">
                          <a:solidFill>
                            <a:schemeClr val="bg2"/>
                          </a:solidFill>
                          <a:latin typeface="Roboto" panose="02000000000000000000" pitchFamily="2" charset="0"/>
                          <a:ea typeface="Roboto" panose="02000000000000000000" pitchFamily="2" charset="0"/>
                          <a:cs typeface="Roboto" panose="02000000000000000000" pitchFamily="2" charset="0"/>
                        </a:rPr>
                        <a:t>Sesión de resumen</a:t>
                      </a:r>
                    </a:p>
                  </a:txBody>
                  <a:tcPr>
                    <a:solidFill>
                      <a:schemeClr val="tx2">
                        <a:lumMod val="90000"/>
                        <a:alpha val="20000"/>
                      </a:schemeClr>
                    </a:solidFill>
                  </a:tcPr>
                </a:tc>
                <a:extLst>
                  <a:ext uri="{0D108BD9-81ED-4DB2-BD59-A6C34878D82A}">
                    <a16:rowId xmlns:a16="http://schemas.microsoft.com/office/drawing/2014/main" val="843006010"/>
                  </a:ext>
                </a:extLst>
              </a:tr>
              <a:tr h="324655">
                <a:tc>
                  <a:txBody>
                    <a:bodyPr/>
                    <a:lstStyle/>
                    <a:p>
                      <a:r>
                        <a:rPr lang="es-ES" sz="1200" b="1" i="1">
                          <a:solidFill>
                            <a:schemeClr val="bg2"/>
                          </a:solidFill>
                          <a:latin typeface="Roboto" panose="02000000000000000000" pitchFamily="2" charset="0"/>
                          <a:ea typeface="Roboto" panose="02000000000000000000" pitchFamily="2" charset="0"/>
                          <a:cs typeface="Roboto" panose="02000000000000000000" pitchFamily="2" charset="0"/>
                        </a:rPr>
                        <a:t>XX.XX</a:t>
                      </a:r>
                    </a:p>
                  </a:txBody>
                  <a:tcPr/>
                </a:tc>
                <a:tc>
                  <a:txBody>
                    <a:bodyPr/>
                    <a:lstStyle/>
                    <a:p>
                      <a:r>
                        <a:rPr lang="es-ES" sz="1200" b="1" i="1" dirty="0">
                          <a:solidFill>
                            <a:schemeClr val="bg2"/>
                          </a:solidFill>
                          <a:latin typeface="Roboto" panose="02000000000000000000" pitchFamily="2" charset="0"/>
                          <a:ea typeface="Roboto" panose="02000000000000000000" pitchFamily="2" charset="0"/>
                          <a:cs typeface="Roboto" panose="02000000000000000000" pitchFamily="2" charset="0"/>
                        </a:rPr>
                        <a:t>Clausura</a:t>
                      </a:r>
                    </a:p>
                  </a:txBody>
                  <a:tcPr/>
                </a:tc>
                <a:extLst>
                  <a:ext uri="{0D108BD9-81ED-4DB2-BD59-A6C34878D82A}">
                    <a16:rowId xmlns:a16="http://schemas.microsoft.com/office/drawing/2014/main" val="895513341"/>
                  </a:ext>
                </a:extLst>
              </a:tr>
            </a:tbl>
          </a:graphicData>
        </a:graphic>
      </p:graphicFrame>
      <p:sp>
        <p:nvSpPr>
          <p:cNvPr id="17" name="Google Shape;184;p25">
            <a:extLst>
              <a:ext uri="{FF2B5EF4-FFF2-40B4-BE49-F238E27FC236}">
                <a16:creationId xmlns:a16="http://schemas.microsoft.com/office/drawing/2014/main" id="{FF360A23-D847-410A-B5F3-F35D97296D36}"/>
              </a:ext>
            </a:extLst>
          </p:cNvPr>
          <p:cNvSpPr/>
          <p:nvPr/>
        </p:nvSpPr>
        <p:spPr>
          <a:xfrm>
            <a:off x="1320" y="4186517"/>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Roboto" panose="02000000000000000000" pitchFamily="2" charset="0"/>
              <a:ea typeface="Roboto" panose="02000000000000000000" pitchFamily="2" charset="0"/>
            </a:endParaRPr>
          </a:p>
        </p:txBody>
      </p:sp>
      <p:pic>
        <p:nvPicPr>
          <p:cNvPr id="4" name="Picture 11" descr="A picture containing graphical user interface&#10;&#10;Description automatically generated">
            <a:extLst>
              <a:ext uri="{FF2B5EF4-FFF2-40B4-BE49-F238E27FC236}">
                <a16:creationId xmlns:a16="http://schemas.microsoft.com/office/drawing/2014/main" id="{A25703B5-5439-481F-8C06-1DCA7FA9F131}"/>
              </a:ext>
            </a:extLst>
          </p:cNvPr>
          <p:cNvPicPr>
            <a:picLocks noChangeAspect="1"/>
          </p:cNvPicPr>
          <p:nvPr/>
        </p:nvPicPr>
        <p:blipFill>
          <a:blip r:embed="rId2"/>
          <a:stretch>
            <a:fillRect/>
          </a:stretch>
        </p:blipFill>
        <p:spPr>
          <a:xfrm>
            <a:off x="6395604" y="4378085"/>
            <a:ext cx="1985530" cy="664922"/>
          </a:xfrm>
          <a:prstGeom prst="rect">
            <a:avLst/>
          </a:prstGeom>
        </p:spPr>
      </p:pic>
      <p:pic>
        <p:nvPicPr>
          <p:cNvPr id="7" name="Picture 6" descr="Text&#10;&#10;Description automatically generated with low confidence">
            <a:extLst>
              <a:ext uri="{FF2B5EF4-FFF2-40B4-BE49-F238E27FC236}">
                <a16:creationId xmlns:a16="http://schemas.microsoft.com/office/drawing/2014/main" id="{7EF217AB-8041-9D4B-8C81-9252C97D7298}"/>
              </a:ext>
            </a:extLst>
          </p:cNvPr>
          <p:cNvPicPr>
            <a:picLocks noChangeAspect="1"/>
          </p:cNvPicPr>
          <p:nvPr/>
        </p:nvPicPr>
        <p:blipFill>
          <a:blip r:embed="rId3"/>
          <a:stretch>
            <a:fillRect/>
          </a:stretch>
        </p:blipFill>
        <p:spPr>
          <a:xfrm>
            <a:off x="54401" y="4329164"/>
            <a:ext cx="1410160" cy="731034"/>
          </a:xfrm>
          <a:prstGeom prst="rect">
            <a:avLst/>
          </a:prstGeom>
        </p:spPr>
      </p:pic>
    </p:spTree>
    <p:extLst>
      <p:ext uri="{BB962C8B-B14F-4D97-AF65-F5344CB8AC3E}">
        <p14:creationId xmlns:p14="http://schemas.microsoft.com/office/powerpoint/2010/main" val="1096565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2;p12">
            <a:extLst>
              <a:ext uri="{FF2B5EF4-FFF2-40B4-BE49-F238E27FC236}">
                <a16:creationId xmlns:a16="http://schemas.microsoft.com/office/drawing/2014/main" id="{41999E2D-E8F2-430C-ACD7-67D4E227FA7F}"/>
              </a:ext>
            </a:extLst>
          </p:cNvPr>
          <p:cNvSpPr txBox="1"/>
          <p:nvPr/>
        </p:nvSpPr>
        <p:spPr>
          <a:xfrm>
            <a:off x="519968" y="834119"/>
            <a:ext cx="7915869" cy="3470748"/>
          </a:xfrm>
          <a:prstGeom prst="rect">
            <a:avLst/>
          </a:prstGeom>
          <a:noFill/>
          <a:ln>
            <a:noFill/>
          </a:ln>
        </p:spPr>
        <p:txBody>
          <a:bodyPr spcFirstLastPara="1" wrap="square" lIns="41900" tIns="20950" rIns="41900" bIns="20950" anchor="ctr" anchorCtr="0">
            <a:noAutofit/>
          </a:bodyPr>
          <a:lstStyle/>
          <a:p>
            <a:pPr>
              <a:buClr>
                <a:schemeClr val="dk2"/>
              </a:buClr>
              <a:buSzPts val="1100"/>
            </a:pPr>
            <a:r>
              <a:rPr lang="es-ES" sz="2000" b="1" dirty="0">
                <a:solidFill>
                  <a:schemeClr val="bg2"/>
                </a:solidFill>
                <a:latin typeface="Roboto" panose="02000000000000000000" pitchFamily="2" charset="0"/>
                <a:ea typeface="Roboto" panose="02000000000000000000" pitchFamily="2" charset="0"/>
                <a:sym typeface="Montserrat"/>
              </a:rPr>
              <a:t>La Cumbre del Secretario General de las Naciones Unidas sobre los Sistemas Alimentarios de 2021:</a:t>
            </a:r>
          </a:p>
          <a:p>
            <a:pPr algn="ctr">
              <a:buClr>
                <a:schemeClr val="dk2"/>
              </a:buClr>
              <a:buSzPts val="1100"/>
            </a:pPr>
            <a:endParaRPr lang="nb-NO" sz="2000" b="1" dirty="0">
              <a:solidFill>
                <a:schemeClr val="bg2"/>
              </a:solidFill>
              <a:latin typeface="Roboto" panose="02000000000000000000" pitchFamily="2" charset="0"/>
              <a:ea typeface="Roboto" panose="02000000000000000000" pitchFamily="2" charset="0"/>
            </a:endParaRPr>
          </a:p>
          <a:p>
            <a:pPr marL="457200" indent="-457200">
              <a:buClr>
                <a:schemeClr val="dk2"/>
              </a:buClr>
              <a:buSzPts val="1100"/>
              <a:buFont typeface="Arial" panose="05000000000000000000" pitchFamily="2" charset="2"/>
              <a:buChar char="•"/>
            </a:pPr>
            <a:r>
              <a:rPr lang="es-ES" sz="2000" dirty="0">
                <a:solidFill>
                  <a:schemeClr val="bg2"/>
                </a:solidFill>
                <a:latin typeface="Roboto" panose="02000000000000000000" pitchFamily="2" charset="0"/>
                <a:ea typeface="Roboto" panose="02000000000000000000" pitchFamily="2" charset="0"/>
                <a:cs typeface="Calibri"/>
                <a:sym typeface="Montserrat"/>
              </a:rPr>
              <a:t>Contribuirá a transformar la forma en que producimos y consumimos nuestros alimentos; </a:t>
            </a:r>
          </a:p>
          <a:p>
            <a:pPr marL="457200" indent="-457200">
              <a:buClr>
                <a:schemeClr val="dk2"/>
              </a:buClr>
              <a:buSzPts val="1100"/>
              <a:buFont typeface="Arial" panose="05000000000000000000" pitchFamily="2" charset="2"/>
              <a:buChar char="•"/>
            </a:pPr>
            <a:r>
              <a:rPr lang="es-ES" sz="2000" dirty="0">
                <a:solidFill>
                  <a:schemeClr val="bg2"/>
                </a:solidFill>
                <a:latin typeface="Roboto" panose="02000000000000000000" pitchFamily="2" charset="0"/>
                <a:ea typeface="Roboto" panose="02000000000000000000" pitchFamily="2" charset="0"/>
                <a:sym typeface="Montserrat"/>
              </a:rPr>
              <a:t>Ayudará a que los sistemas alimentarios sean más sostenibles y equitativos;</a:t>
            </a:r>
          </a:p>
          <a:p>
            <a:pPr marL="457200" indent="-457200">
              <a:buClr>
                <a:schemeClr val="dk2"/>
              </a:buClr>
              <a:buSzPts val="1100"/>
              <a:buFont typeface="Arial" panose="05000000000000000000" pitchFamily="2" charset="2"/>
              <a:buChar char="•"/>
            </a:pPr>
            <a:r>
              <a:rPr lang="es-ES" sz="2000" dirty="0">
                <a:solidFill>
                  <a:schemeClr val="bg2"/>
                </a:solidFill>
                <a:latin typeface="Roboto" panose="02000000000000000000" pitchFamily="2" charset="0"/>
                <a:ea typeface="Roboto" panose="02000000000000000000" pitchFamily="2" charset="0"/>
                <a:sym typeface="Montserrat"/>
              </a:rPr>
              <a:t>Avanzará en la consecución de los 17 Objetivos de Desarrollo Sostenible</a:t>
            </a:r>
            <a:r>
              <a:rPr lang="es-ES" sz="2800" dirty="0">
                <a:solidFill>
                  <a:schemeClr val="bg2"/>
                </a:solidFill>
                <a:latin typeface="Roboto" panose="02000000000000000000" pitchFamily="2" charset="0"/>
                <a:ea typeface="Roboto" panose="02000000000000000000" pitchFamily="2" charset="0"/>
                <a:sym typeface="Montserrat"/>
              </a:rPr>
              <a:t>. </a:t>
            </a:r>
          </a:p>
          <a:p>
            <a:pPr marR="0" lvl="0">
              <a:lnSpc>
                <a:spcPct val="100000"/>
              </a:lnSpc>
              <a:spcBef>
                <a:spcPts val="0"/>
              </a:spcBef>
              <a:spcAft>
                <a:spcPts val="0"/>
              </a:spcAft>
              <a:buClr>
                <a:schemeClr val="dk2"/>
              </a:buClr>
              <a:buSzPts val="1100"/>
              <a:buFont typeface="Montserrat"/>
            </a:pPr>
            <a:endParaRPr lang="en-US" sz="2400" b="1" dirty="0">
              <a:solidFill>
                <a:schemeClr val="dk2"/>
              </a:solidFill>
              <a:latin typeface="Roboto" panose="02000000000000000000" pitchFamily="2" charset="0"/>
              <a:ea typeface="Roboto" panose="02000000000000000000" pitchFamily="2" charset="0"/>
              <a:cs typeface="Montserrat"/>
            </a:endParaRPr>
          </a:p>
        </p:txBody>
      </p:sp>
      <p:sp>
        <p:nvSpPr>
          <p:cNvPr id="16" name="Google Shape;184;p25">
            <a:extLst>
              <a:ext uri="{FF2B5EF4-FFF2-40B4-BE49-F238E27FC236}">
                <a16:creationId xmlns:a16="http://schemas.microsoft.com/office/drawing/2014/main" id="{766A14E8-A8AB-4298-9A4F-B126EB3321AB}"/>
              </a:ext>
            </a:extLst>
          </p:cNvPr>
          <p:cNvSpPr/>
          <p:nvPr/>
        </p:nvSpPr>
        <p:spPr>
          <a:xfrm>
            <a:off x="1320" y="4441960"/>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 name="Picture 21" descr="A picture containing ax&#10;&#10;Description automatically generated">
            <a:extLst>
              <a:ext uri="{FF2B5EF4-FFF2-40B4-BE49-F238E27FC236}">
                <a16:creationId xmlns:a16="http://schemas.microsoft.com/office/drawing/2014/main" id="{C307317F-91F6-4C89-AB6E-C288B3F5DE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29744" y="4730947"/>
            <a:ext cx="255346" cy="207584"/>
          </a:xfrm>
          <a:prstGeom prst="rect">
            <a:avLst/>
          </a:prstGeom>
        </p:spPr>
      </p:pic>
      <p:sp>
        <p:nvSpPr>
          <p:cNvPr id="24" name="TextBox 23">
            <a:extLst>
              <a:ext uri="{FF2B5EF4-FFF2-40B4-BE49-F238E27FC236}">
                <a16:creationId xmlns:a16="http://schemas.microsoft.com/office/drawing/2014/main" id="{5CCF34BF-20ED-42DA-8F20-14F6A459C285}"/>
              </a:ext>
            </a:extLst>
          </p:cNvPr>
          <p:cNvSpPr txBox="1"/>
          <p:nvPr/>
        </p:nvSpPr>
        <p:spPr>
          <a:xfrm>
            <a:off x="7508353" y="4708698"/>
            <a:ext cx="1634117" cy="338554"/>
          </a:xfrm>
          <a:prstGeom prst="rect">
            <a:avLst/>
          </a:prstGeom>
          <a:noFill/>
        </p:spPr>
        <p:txBody>
          <a:bodyPr wrap="square" rtlCol="0">
            <a:spAutoFit/>
          </a:bodyPr>
          <a:lstStyle/>
          <a:p>
            <a:r>
              <a:rPr lang="es-ES" sz="1600">
                <a:solidFill>
                  <a:srgbClr val="4C9F38"/>
                </a:solidFill>
                <a:latin typeface="Ciutadella Regular"/>
              </a:rPr>
              <a:t>@foodsystems</a:t>
            </a:r>
          </a:p>
        </p:txBody>
      </p:sp>
      <p:sp>
        <p:nvSpPr>
          <p:cNvPr id="26" name="TextBox 25">
            <a:extLst>
              <a:ext uri="{FF2B5EF4-FFF2-40B4-BE49-F238E27FC236}">
                <a16:creationId xmlns:a16="http://schemas.microsoft.com/office/drawing/2014/main" id="{5A7FEFF8-B3CE-4E59-80F4-072FF0A13D0B}"/>
              </a:ext>
            </a:extLst>
          </p:cNvPr>
          <p:cNvSpPr txBox="1"/>
          <p:nvPr/>
        </p:nvSpPr>
        <p:spPr>
          <a:xfrm>
            <a:off x="5730282" y="4708440"/>
            <a:ext cx="2258750" cy="338554"/>
          </a:xfrm>
          <a:prstGeom prst="rect">
            <a:avLst/>
          </a:prstGeom>
          <a:noFill/>
        </p:spPr>
        <p:txBody>
          <a:bodyPr wrap="square" rtlCol="0">
            <a:spAutoFit/>
          </a:bodyPr>
          <a:lstStyle/>
          <a:p>
            <a:r>
              <a:rPr lang="es-ES" sz="1600">
                <a:solidFill>
                  <a:srgbClr val="4C9F38"/>
                </a:solidFill>
                <a:latin typeface="Ciutadella Regular"/>
              </a:rPr>
              <a:t>#SummitDialogues</a:t>
            </a:r>
          </a:p>
        </p:txBody>
      </p:sp>
      <p:sp>
        <p:nvSpPr>
          <p:cNvPr id="4" name="TextBox 3">
            <a:extLst>
              <a:ext uri="{FF2B5EF4-FFF2-40B4-BE49-F238E27FC236}">
                <a16:creationId xmlns:a16="http://schemas.microsoft.com/office/drawing/2014/main" id="{3982420D-702C-416A-A85D-CD84F04EE4FE}"/>
              </a:ext>
            </a:extLst>
          </p:cNvPr>
          <p:cNvSpPr txBox="1"/>
          <p:nvPr/>
        </p:nvSpPr>
        <p:spPr>
          <a:xfrm>
            <a:off x="166" y="87018"/>
            <a:ext cx="9142469" cy="400110"/>
          </a:xfrm>
          <a:prstGeom prst="rect">
            <a:avLst/>
          </a:prstGeom>
          <a:noFill/>
        </p:spPr>
        <p:txBody>
          <a:bodyPr wrap="square" lIns="91440" tIns="45720" rIns="91440" bIns="45720" rtlCol="0" anchor="t">
            <a:spAutoFit/>
          </a:bodyPr>
          <a:lstStyle/>
          <a:p>
            <a:pPr algn="ctr"/>
            <a:r>
              <a:rPr lang="es-ES" sz="2000" b="1" dirty="0">
                <a:solidFill>
                  <a:schemeClr val="bg2"/>
                </a:solidFill>
                <a:latin typeface="Roboto" panose="02000000000000000000" pitchFamily="2" charset="0"/>
                <a:ea typeface="Roboto" panose="02000000000000000000" pitchFamily="2" charset="0"/>
              </a:rPr>
              <a:t>La Cumbre de las Naciones Unidas sobre los Sistemas Alimentarios de 2021</a:t>
            </a:r>
          </a:p>
        </p:txBody>
      </p:sp>
      <p:pic>
        <p:nvPicPr>
          <p:cNvPr id="9" name="Picture 8" descr="Text&#10;&#10;Description automatically generated with low confidence">
            <a:extLst>
              <a:ext uri="{FF2B5EF4-FFF2-40B4-BE49-F238E27FC236}">
                <a16:creationId xmlns:a16="http://schemas.microsoft.com/office/drawing/2014/main" id="{316B7088-4725-3043-B321-9A8BC68565BF}"/>
              </a:ext>
            </a:extLst>
          </p:cNvPr>
          <p:cNvPicPr>
            <a:picLocks noChangeAspect="1"/>
          </p:cNvPicPr>
          <p:nvPr/>
        </p:nvPicPr>
        <p:blipFill>
          <a:blip r:embed="rId3"/>
          <a:stretch>
            <a:fillRect/>
          </a:stretch>
        </p:blipFill>
        <p:spPr>
          <a:xfrm>
            <a:off x="44625" y="4464100"/>
            <a:ext cx="1410160" cy="731034"/>
          </a:xfrm>
          <a:prstGeom prst="rect">
            <a:avLst/>
          </a:prstGeom>
        </p:spPr>
      </p:pic>
    </p:spTree>
    <p:extLst>
      <p:ext uri="{BB962C8B-B14F-4D97-AF65-F5344CB8AC3E}">
        <p14:creationId xmlns:p14="http://schemas.microsoft.com/office/powerpoint/2010/main" val="26858902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2;p12">
            <a:extLst>
              <a:ext uri="{FF2B5EF4-FFF2-40B4-BE49-F238E27FC236}">
                <a16:creationId xmlns:a16="http://schemas.microsoft.com/office/drawing/2014/main" id="{41999E2D-E8F2-430C-ACD7-67D4E227FA7F}"/>
              </a:ext>
            </a:extLst>
          </p:cNvPr>
          <p:cNvSpPr txBox="1"/>
          <p:nvPr/>
        </p:nvSpPr>
        <p:spPr>
          <a:xfrm>
            <a:off x="560778" y="1140935"/>
            <a:ext cx="7834730" cy="2952583"/>
          </a:xfrm>
          <a:prstGeom prst="rect">
            <a:avLst/>
          </a:prstGeom>
          <a:noFill/>
          <a:ln>
            <a:noFill/>
          </a:ln>
        </p:spPr>
        <p:txBody>
          <a:bodyPr spcFirstLastPara="1" wrap="square" lIns="41900" tIns="20950" rIns="41900" bIns="20950" anchor="t" anchorCtr="0">
            <a:noAutofit/>
          </a:bodyPr>
          <a:lstStyle/>
          <a:p>
            <a:pPr>
              <a:buClr>
                <a:schemeClr val="dk2"/>
              </a:buClr>
              <a:buSzPts val="1100"/>
            </a:pPr>
            <a:r>
              <a:rPr lang="es-ES" sz="2000" b="1" dirty="0">
                <a:solidFill>
                  <a:schemeClr val="bg2"/>
                </a:solidFill>
                <a:latin typeface="Roboto" panose="02000000000000000000" pitchFamily="2" charset="0"/>
                <a:ea typeface="Roboto" panose="02000000000000000000" pitchFamily="2" charset="0"/>
                <a:cs typeface="Montserrat"/>
                <a:sym typeface="Montserrat"/>
              </a:rPr>
              <a:t>La Cumbre de las Naciones Unidas sobre los Sistemas Alimentarios tiene cinco objetivos:</a:t>
            </a:r>
          </a:p>
          <a:p>
            <a:pPr>
              <a:buClr>
                <a:schemeClr val="dk2"/>
              </a:buClr>
              <a:buSzPts val="1100"/>
            </a:pPr>
            <a:endParaRPr lang="en-US" sz="1100" b="1" dirty="0">
              <a:solidFill>
                <a:schemeClr val="bg2"/>
              </a:solidFill>
              <a:latin typeface="Roboto" panose="02000000000000000000" pitchFamily="2" charset="0"/>
              <a:ea typeface="Roboto" panose="02000000000000000000" pitchFamily="2" charset="0"/>
              <a:cs typeface="Montserrat"/>
              <a:sym typeface="Montserrat"/>
            </a:endParaRPr>
          </a:p>
          <a:p>
            <a:pPr marL="342900" marR="0" lvl="0" indent="-342900" rtl="0">
              <a:lnSpc>
                <a:spcPct val="100000"/>
              </a:lnSpc>
              <a:spcBef>
                <a:spcPts val="0"/>
              </a:spcBef>
              <a:spcAft>
                <a:spcPts val="0"/>
              </a:spcAft>
              <a:buClr>
                <a:schemeClr val="dk2"/>
              </a:buClr>
              <a:buSzPts val="1100"/>
              <a:buFont typeface="+mj-lt"/>
              <a:buAutoNum type="arabicPeriod"/>
            </a:pPr>
            <a:r>
              <a:rPr lang="es-ES" sz="1800" dirty="0">
                <a:solidFill>
                  <a:schemeClr val="bg2"/>
                </a:solidFill>
                <a:latin typeface="Roboto" panose="02000000000000000000" pitchFamily="2" charset="0"/>
                <a:ea typeface="Roboto" panose="02000000000000000000" pitchFamily="2" charset="0"/>
                <a:cs typeface="Montserrat"/>
                <a:sym typeface="Montserrat"/>
              </a:rPr>
              <a:t>Garantizar alimentos sanos y nutritivos para todos;</a:t>
            </a:r>
          </a:p>
          <a:p>
            <a:pPr marL="342900" marR="0" lvl="0" indent="-342900" rtl="0">
              <a:lnSpc>
                <a:spcPct val="100000"/>
              </a:lnSpc>
              <a:spcBef>
                <a:spcPts val="0"/>
              </a:spcBef>
              <a:spcAft>
                <a:spcPts val="0"/>
              </a:spcAft>
              <a:buClr>
                <a:schemeClr val="dk2"/>
              </a:buClr>
              <a:buSzPts val="1100"/>
              <a:buFont typeface="+mj-lt"/>
              <a:buAutoNum type="arabicPeriod"/>
            </a:pPr>
            <a:r>
              <a:rPr lang="es-ES" sz="1800" dirty="0">
                <a:solidFill>
                  <a:schemeClr val="bg2"/>
                </a:solidFill>
                <a:latin typeface="Roboto" panose="02000000000000000000" pitchFamily="2" charset="0"/>
                <a:ea typeface="Roboto" panose="02000000000000000000" pitchFamily="2" charset="0"/>
                <a:cs typeface="Montserrat"/>
                <a:sym typeface="Montserrat"/>
              </a:rPr>
              <a:t>Adoptar modalidades de consumo sostenibles;</a:t>
            </a:r>
          </a:p>
          <a:p>
            <a:pPr marL="342900" indent="-342900">
              <a:buClr>
                <a:schemeClr val="dk2"/>
              </a:buClr>
              <a:buSzPts val="1100"/>
              <a:buFont typeface="+mj-lt"/>
              <a:buAutoNum type="arabicPeriod"/>
            </a:pPr>
            <a:r>
              <a:rPr lang="es-ES" sz="1800" dirty="0">
                <a:solidFill>
                  <a:schemeClr val="bg2"/>
                </a:solidFill>
                <a:latin typeface="Roboto" panose="02000000000000000000" pitchFamily="2" charset="0"/>
                <a:ea typeface="Roboto" panose="02000000000000000000" pitchFamily="2" charset="0"/>
                <a:cs typeface="Montserrat"/>
                <a:sym typeface="Montserrat"/>
              </a:rPr>
              <a:t>Impulsar la producción de alimentos favorable a la naturaleza; </a:t>
            </a:r>
          </a:p>
          <a:p>
            <a:pPr marL="342900" marR="0" lvl="0" indent="-342900" rtl="0">
              <a:lnSpc>
                <a:spcPct val="100000"/>
              </a:lnSpc>
              <a:spcBef>
                <a:spcPts val="0"/>
              </a:spcBef>
              <a:spcAft>
                <a:spcPts val="0"/>
              </a:spcAft>
              <a:buClr>
                <a:schemeClr val="dk2"/>
              </a:buClr>
              <a:buSzPts val="1100"/>
              <a:buFont typeface="+mj-lt"/>
              <a:buAutoNum type="arabicPeriod"/>
            </a:pPr>
            <a:r>
              <a:rPr lang="es-ES" sz="1800" dirty="0">
                <a:solidFill>
                  <a:schemeClr val="bg2"/>
                </a:solidFill>
                <a:latin typeface="Roboto" panose="02000000000000000000" pitchFamily="2" charset="0"/>
                <a:ea typeface="Roboto" panose="02000000000000000000" pitchFamily="2" charset="0"/>
                <a:cs typeface="Montserrat"/>
                <a:sym typeface="Montserrat"/>
              </a:rPr>
              <a:t>Promover medios de vida equitativos para las personas que participan en los sistemas alimentarios; </a:t>
            </a:r>
          </a:p>
          <a:p>
            <a:pPr marL="342900" indent="-342900">
              <a:buClr>
                <a:schemeClr val="dk2"/>
              </a:buClr>
              <a:buSzPts val="1100"/>
              <a:buFont typeface="+mj-lt"/>
              <a:buAutoNum type="arabicPeriod"/>
            </a:pPr>
            <a:r>
              <a:rPr lang="es-ES" sz="1800" dirty="0">
                <a:solidFill>
                  <a:schemeClr val="bg2"/>
                </a:solidFill>
                <a:latin typeface="Roboto" panose="02000000000000000000" pitchFamily="2" charset="0"/>
                <a:ea typeface="Roboto" panose="02000000000000000000" pitchFamily="2" charset="0"/>
                <a:cs typeface="Montserrat"/>
                <a:sym typeface="Montserrat"/>
              </a:rPr>
              <a:t>Crear resiliencia ante las vulnerabilidades, las conmociones y las tensiones.</a:t>
            </a:r>
          </a:p>
          <a:p>
            <a:pPr marL="342900" indent="-342900">
              <a:buClr>
                <a:schemeClr val="dk2"/>
              </a:buClr>
              <a:buSzPts val="1100"/>
              <a:buAutoNum type="arabicPeriod"/>
            </a:pPr>
            <a:endParaRPr lang="en-US" sz="500" dirty="0">
              <a:solidFill>
                <a:schemeClr val="bg2"/>
              </a:solidFill>
              <a:latin typeface="Roboto" panose="02000000000000000000" pitchFamily="2" charset="0"/>
              <a:ea typeface="Roboto" panose="02000000000000000000" pitchFamily="2" charset="0"/>
              <a:cs typeface="Montserrat"/>
            </a:endParaRPr>
          </a:p>
          <a:p>
            <a:pPr>
              <a:buClr>
                <a:schemeClr val="dk2"/>
              </a:buClr>
              <a:buSzPts val="1100"/>
            </a:pPr>
            <a:r>
              <a:rPr lang="es-ES" sz="2000" b="1" dirty="0">
                <a:solidFill>
                  <a:schemeClr val="bg2"/>
                </a:solidFill>
                <a:latin typeface="Roboto" panose="02000000000000000000" pitchFamily="2" charset="0"/>
                <a:ea typeface="Roboto" panose="02000000000000000000" pitchFamily="2" charset="0"/>
                <a:cs typeface="Montserrat"/>
                <a:sym typeface="Montserrat"/>
              </a:rPr>
              <a:t>Estas son las cinco Vías de Acción de la Cumbre.</a:t>
            </a:r>
          </a:p>
        </p:txBody>
      </p:sp>
      <p:sp>
        <p:nvSpPr>
          <p:cNvPr id="16" name="Google Shape;184;p25">
            <a:extLst>
              <a:ext uri="{FF2B5EF4-FFF2-40B4-BE49-F238E27FC236}">
                <a16:creationId xmlns:a16="http://schemas.microsoft.com/office/drawing/2014/main" id="{766A14E8-A8AB-4298-9A4F-B126EB3321AB}"/>
              </a:ext>
            </a:extLst>
          </p:cNvPr>
          <p:cNvSpPr/>
          <p:nvPr/>
        </p:nvSpPr>
        <p:spPr>
          <a:xfrm>
            <a:off x="1320" y="4441960"/>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 name="Picture 21" descr="A picture containing ax&#10;&#10;Description automatically generated">
            <a:extLst>
              <a:ext uri="{FF2B5EF4-FFF2-40B4-BE49-F238E27FC236}">
                <a16:creationId xmlns:a16="http://schemas.microsoft.com/office/drawing/2014/main" id="{C307317F-91F6-4C89-AB6E-C288B3F5DE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29744" y="4730947"/>
            <a:ext cx="255346" cy="207584"/>
          </a:xfrm>
          <a:prstGeom prst="rect">
            <a:avLst/>
          </a:prstGeom>
        </p:spPr>
      </p:pic>
      <p:sp>
        <p:nvSpPr>
          <p:cNvPr id="24" name="TextBox 23">
            <a:extLst>
              <a:ext uri="{FF2B5EF4-FFF2-40B4-BE49-F238E27FC236}">
                <a16:creationId xmlns:a16="http://schemas.microsoft.com/office/drawing/2014/main" id="{5CCF34BF-20ED-42DA-8F20-14F6A459C285}"/>
              </a:ext>
            </a:extLst>
          </p:cNvPr>
          <p:cNvSpPr txBox="1"/>
          <p:nvPr/>
        </p:nvSpPr>
        <p:spPr>
          <a:xfrm>
            <a:off x="7508353" y="4708698"/>
            <a:ext cx="1634117" cy="338554"/>
          </a:xfrm>
          <a:prstGeom prst="rect">
            <a:avLst/>
          </a:prstGeom>
          <a:noFill/>
        </p:spPr>
        <p:txBody>
          <a:bodyPr wrap="square" rtlCol="0">
            <a:spAutoFit/>
          </a:bodyPr>
          <a:lstStyle/>
          <a:p>
            <a:r>
              <a:rPr lang="es-ES" sz="1600">
                <a:solidFill>
                  <a:srgbClr val="4C9F38"/>
                </a:solidFill>
                <a:latin typeface="Ciutadella Regular"/>
              </a:rPr>
              <a:t>@foodsystems</a:t>
            </a:r>
          </a:p>
        </p:txBody>
      </p:sp>
      <p:sp>
        <p:nvSpPr>
          <p:cNvPr id="26" name="TextBox 25">
            <a:extLst>
              <a:ext uri="{FF2B5EF4-FFF2-40B4-BE49-F238E27FC236}">
                <a16:creationId xmlns:a16="http://schemas.microsoft.com/office/drawing/2014/main" id="{5A7FEFF8-B3CE-4E59-80F4-072FF0A13D0B}"/>
              </a:ext>
            </a:extLst>
          </p:cNvPr>
          <p:cNvSpPr txBox="1"/>
          <p:nvPr/>
        </p:nvSpPr>
        <p:spPr>
          <a:xfrm>
            <a:off x="5730282" y="4708440"/>
            <a:ext cx="2258750" cy="338554"/>
          </a:xfrm>
          <a:prstGeom prst="rect">
            <a:avLst/>
          </a:prstGeom>
          <a:noFill/>
        </p:spPr>
        <p:txBody>
          <a:bodyPr wrap="square" rtlCol="0">
            <a:spAutoFit/>
          </a:bodyPr>
          <a:lstStyle/>
          <a:p>
            <a:r>
              <a:rPr lang="es-ES" sz="1600">
                <a:solidFill>
                  <a:srgbClr val="4C9F38"/>
                </a:solidFill>
                <a:latin typeface="Ciutadella Regular"/>
              </a:rPr>
              <a:t>#SummitDialogues</a:t>
            </a:r>
          </a:p>
        </p:txBody>
      </p:sp>
      <p:sp>
        <p:nvSpPr>
          <p:cNvPr id="4" name="TextBox 3">
            <a:extLst>
              <a:ext uri="{FF2B5EF4-FFF2-40B4-BE49-F238E27FC236}">
                <a16:creationId xmlns:a16="http://schemas.microsoft.com/office/drawing/2014/main" id="{B197A30C-4ED4-452C-B70F-EBD145BFAA3D}"/>
              </a:ext>
            </a:extLst>
          </p:cNvPr>
          <p:cNvSpPr txBox="1"/>
          <p:nvPr/>
        </p:nvSpPr>
        <p:spPr>
          <a:xfrm>
            <a:off x="8556" y="85937"/>
            <a:ext cx="9142469" cy="400110"/>
          </a:xfrm>
          <a:prstGeom prst="rect">
            <a:avLst/>
          </a:prstGeom>
          <a:noFill/>
        </p:spPr>
        <p:txBody>
          <a:bodyPr wrap="square" lIns="91440" tIns="45720" rIns="91440" bIns="45720" rtlCol="0" anchor="t">
            <a:spAutoFit/>
          </a:bodyPr>
          <a:lstStyle/>
          <a:p>
            <a:pPr algn="ctr"/>
            <a:r>
              <a:rPr lang="es-ES" sz="2000" b="1" dirty="0">
                <a:solidFill>
                  <a:schemeClr val="bg2"/>
                </a:solidFill>
                <a:latin typeface="Roboto" panose="02000000000000000000" pitchFamily="2" charset="0"/>
                <a:ea typeface="Roboto" panose="02000000000000000000" pitchFamily="2" charset="0"/>
              </a:rPr>
              <a:t>La Cumbre de las Naciones Unidas sobre los Sistemas Alimentarios de 2021</a:t>
            </a:r>
          </a:p>
        </p:txBody>
      </p:sp>
      <p:pic>
        <p:nvPicPr>
          <p:cNvPr id="9" name="Picture 8" descr="Text&#10;&#10;Description automatically generated with low confidence">
            <a:extLst>
              <a:ext uri="{FF2B5EF4-FFF2-40B4-BE49-F238E27FC236}">
                <a16:creationId xmlns:a16="http://schemas.microsoft.com/office/drawing/2014/main" id="{1D484486-F154-0A45-8BCA-E53967FBB381}"/>
              </a:ext>
            </a:extLst>
          </p:cNvPr>
          <p:cNvPicPr>
            <a:picLocks noChangeAspect="1"/>
          </p:cNvPicPr>
          <p:nvPr/>
        </p:nvPicPr>
        <p:blipFill>
          <a:blip r:embed="rId3"/>
          <a:stretch>
            <a:fillRect/>
          </a:stretch>
        </p:blipFill>
        <p:spPr>
          <a:xfrm>
            <a:off x="54401" y="4489658"/>
            <a:ext cx="1100567" cy="570539"/>
          </a:xfrm>
          <a:prstGeom prst="rect">
            <a:avLst/>
          </a:prstGeom>
        </p:spPr>
      </p:pic>
    </p:spTree>
    <p:extLst>
      <p:ext uri="{BB962C8B-B14F-4D97-AF65-F5344CB8AC3E}">
        <p14:creationId xmlns:p14="http://schemas.microsoft.com/office/powerpoint/2010/main" val="28453032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2;p12">
            <a:extLst>
              <a:ext uri="{FF2B5EF4-FFF2-40B4-BE49-F238E27FC236}">
                <a16:creationId xmlns:a16="http://schemas.microsoft.com/office/drawing/2014/main" id="{41999E2D-E8F2-430C-ACD7-67D4E227FA7F}"/>
              </a:ext>
            </a:extLst>
          </p:cNvPr>
          <p:cNvSpPr txBox="1"/>
          <p:nvPr/>
        </p:nvSpPr>
        <p:spPr>
          <a:xfrm>
            <a:off x="550380" y="1111094"/>
            <a:ext cx="7931678" cy="3431406"/>
          </a:xfrm>
          <a:prstGeom prst="rect">
            <a:avLst/>
          </a:prstGeom>
          <a:noFill/>
          <a:ln>
            <a:noFill/>
          </a:ln>
        </p:spPr>
        <p:txBody>
          <a:bodyPr spcFirstLastPara="1" wrap="square" lIns="41900" tIns="20950" rIns="41900" bIns="20950" anchor="t" anchorCtr="0">
            <a:noAutofit/>
          </a:bodyPr>
          <a:lstStyle/>
          <a:p>
            <a:pPr>
              <a:spcAft>
                <a:spcPts val="600"/>
              </a:spcAft>
              <a:buClr>
                <a:schemeClr val="dk2"/>
              </a:buClr>
              <a:buSzPts val="1100"/>
            </a:pPr>
            <a:r>
              <a:rPr lang="es-ES" sz="1800" b="1" dirty="0">
                <a:solidFill>
                  <a:schemeClr val="bg2"/>
                </a:solidFill>
                <a:latin typeface="Roboto" panose="02000000000000000000" pitchFamily="2" charset="0"/>
                <a:ea typeface="Roboto" panose="02000000000000000000" pitchFamily="2" charset="0"/>
                <a:cs typeface="Montserrat"/>
                <a:sym typeface="Montserrat"/>
              </a:rPr>
              <a:t>Durante los preparativos para la Cumbre, numerosas partes interesadas pueden trabajar conjuntamente en las vías hacia unos sistemas alimentarios sostenibles. </a:t>
            </a:r>
          </a:p>
          <a:p>
            <a:pPr algn="ctr">
              <a:spcAft>
                <a:spcPts val="600"/>
              </a:spcAft>
              <a:buClr>
                <a:schemeClr val="dk2"/>
              </a:buClr>
              <a:buSzPts val="1100"/>
            </a:pPr>
            <a:endParaRPr lang="en-US" sz="1200" dirty="0">
              <a:solidFill>
                <a:schemeClr val="bg2"/>
              </a:solidFill>
              <a:latin typeface="Roboto" panose="02000000000000000000" pitchFamily="2" charset="0"/>
              <a:ea typeface="Roboto" panose="02000000000000000000" pitchFamily="2" charset="0"/>
            </a:endParaRPr>
          </a:p>
          <a:p>
            <a:pPr>
              <a:buClr>
                <a:schemeClr val="dk2"/>
              </a:buClr>
              <a:buSzPts val="1100"/>
            </a:pPr>
            <a:r>
              <a:rPr lang="es-ES" sz="1800" b="1" dirty="0">
                <a:solidFill>
                  <a:schemeClr val="bg2"/>
                </a:solidFill>
                <a:latin typeface="Roboto" panose="02000000000000000000" pitchFamily="2" charset="0"/>
                <a:ea typeface="Roboto" panose="02000000000000000000" pitchFamily="2" charset="0"/>
                <a:cs typeface="Montserrat"/>
                <a:sym typeface="Montserrat"/>
              </a:rPr>
              <a:t>La Cumbre </a:t>
            </a:r>
            <a:r>
              <a:rPr lang="es-ES" sz="1800" b="1" u="sng" dirty="0">
                <a:solidFill>
                  <a:schemeClr val="bg2"/>
                </a:solidFill>
                <a:latin typeface="Roboto" panose="02000000000000000000" pitchFamily="2" charset="0"/>
                <a:ea typeface="Roboto" panose="02000000000000000000" pitchFamily="2" charset="0"/>
                <a:cs typeface="Montserrat"/>
                <a:sym typeface="Montserrat"/>
              </a:rPr>
              <a:t>está abierta a todas ellas</a:t>
            </a:r>
            <a:r>
              <a:rPr lang="es-ES" sz="1800" dirty="0">
                <a:solidFill>
                  <a:schemeClr val="bg2"/>
                </a:solidFill>
                <a:latin typeface="Roboto" panose="02000000000000000000" pitchFamily="2" charset="0"/>
                <a:ea typeface="Roboto" panose="02000000000000000000" pitchFamily="2" charset="0"/>
                <a:cs typeface="Montserrat"/>
                <a:sym typeface="Montserrat"/>
              </a:rPr>
              <a:t>: productores de alimentos, procesadores, distribuidores y minoristas; organizaciones de jóvenes y mujeres; grupos de consumidores; pueblos indígenas; especialistas en medio ambiente; profesionales sanitarios; nutricionistas; economistas, científicos y profesionales de otros ámbitos; grupos de autoridades locales, gobiernos, empresas, comunidades, instituciones académicas y otros grupos de partes interesadas.</a:t>
            </a:r>
            <a:endParaRPr lang="en-US" sz="2000" b="1" dirty="0">
              <a:solidFill>
                <a:schemeClr val="bg2"/>
              </a:solidFill>
              <a:latin typeface="Roboto" panose="02000000000000000000" pitchFamily="2" charset="0"/>
              <a:ea typeface="Roboto" panose="02000000000000000000" pitchFamily="2" charset="0"/>
              <a:cs typeface="Montserrat"/>
            </a:endParaRPr>
          </a:p>
        </p:txBody>
      </p:sp>
      <p:sp>
        <p:nvSpPr>
          <p:cNvPr id="16" name="Google Shape;184;p25">
            <a:extLst>
              <a:ext uri="{FF2B5EF4-FFF2-40B4-BE49-F238E27FC236}">
                <a16:creationId xmlns:a16="http://schemas.microsoft.com/office/drawing/2014/main" id="{766A14E8-A8AB-4298-9A4F-B126EB3321AB}"/>
              </a:ext>
            </a:extLst>
          </p:cNvPr>
          <p:cNvSpPr/>
          <p:nvPr/>
        </p:nvSpPr>
        <p:spPr>
          <a:xfrm>
            <a:off x="1320" y="4441960"/>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 name="Picture 21" descr="A picture containing ax&#10;&#10;Description automatically generated">
            <a:extLst>
              <a:ext uri="{FF2B5EF4-FFF2-40B4-BE49-F238E27FC236}">
                <a16:creationId xmlns:a16="http://schemas.microsoft.com/office/drawing/2014/main" id="{C307317F-91F6-4C89-AB6E-C288B3F5DE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29744" y="4730947"/>
            <a:ext cx="255346" cy="207584"/>
          </a:xfrm>
          <a:prstGeom prst="rect">
            <a:avLst/>
          </a:prstGeom>
        </p:spPr>
      </p:pic>
      <p:sp>
        <p:nvSpPr>
          <p:cNvPr id="24" name="TextBox 23">
            <a:extLst>
              <a:ext uri="{FF2B5EF4-FFF2-40B4-BE49-F238E27FC236}">
                <a16:creationId xmlns:a16="http://schemas.microsoft.com/office/drawing/2014/main" id="{5CCF34BF-20ED-42DA-8F20-14F6A459C285}"/>
              </a:ext>
            </a:extLst>
          </p:cNvPr>
          <p:cNvSpPr txBox="1"/>
          <p:nvPr/>
        </p:nvSpPr>
        <p:spPr>
          <a:xfrm>
            <a:off x="7508353" y="4708698"/>
            <a:ext cx="1634117" cy="338554"/>
          </a:xfrm>
          <a:prstGeom prst="rect">
            <a:avLst/>
          </a:prstGeom>
          <a:noFill/>
        </p:spPr>
        <p:txBody>
          <a:bodyPr wrap="square" rtlCol="0">
            <a:spAutoFit/>
          </a:bodyPr>
          <a:lstStyle/>
          <a:p>
            <a:r>
              <a:rPr lang="es-ES" sz="1600">
                <a:solidFill>
                  <a:srgbClr val="4C9F38"/>
                </a:solidFill>
                <a:latin typeface="Ciutadella Regular"/>
              </a:rPr>
              <a:t>@foodsystems</a:t>
            </a:r>
          </a:p>
        </p:txBody>
      </p:sp>
      <p:sp>
        <p:nvSpPr>
          <p:cNvPr id="26" name="TextBox 25">
            <a:extLst>
              <a:ext uri="{FF2B5EF4-FFF2-40B4-BE49-F238E27FC236}">
                <a16:creationId xmlns:a16="http://schemas.microsoft.com/office/drawing/2014/main" id="{5A7FEFF8-B3CE-4E59-80F4-072FF0A13D0B}"/>
              </a:ext>
            </a:extLst>
          </p:cNvPr>
          <p:cNvSpPr txBox="1"/>
          <p:nvPr/>
        </p:nvSpPr>
        <p:spPr>
          <a:xfrm>
            <a:off x="5730282" y="4708440"/>
            <a:ext cx="2258750" cy="338554"/>
          </a:xfrm>
          <a:prstGeom prst="rect">
            <a:avLst/>
          </a:prstGeom>
          <a:noFill/>
        </p:spPr>
        <p:txBody>
          <a:bodyPr wrap="square" rtlCol="0">
            <a:spAutoFit/>
          </a:bodyPr>
          <a:lstStyle/>
          <a:p>
            <a:r>
              <a:rPr lang="es-ES" sz="1600">
                <a:solidFill>
                  <a:srgbClr val="4C9F38"/>
                </a:solidFill>
                <a:latin typeface="Ciutadella Regular"/>
              </a:rPr>
              <a:t>#SummitDialogues</a:t>
            </a:r>
          </a:p>
        </p:txBody>
      </p:sp>
      <p:sp>
        <p:nvSpPr>
          <p:cNvPr id="4" name="TextBox 3">
            <a:extLst>
              <a:ext uri="{FF2B5EF4-FFF2-40B4-BE49-F238E27FC236}">
                <a16:creationId xmlns:a16="http://schemas.microsoft.com/office/drawing/2014/main" id="{57C0DE97-4C11-4206-98CA-BBEB632A8512}"/>
              </a:ext>
            </a:extLst>
          </p:cNvPr>
          <p:cNvSpPr txBox="1"/>
          <p:nvPr/>
        </p:nvSpPr>
        <p:spPr>
          <a:xfrm>
            <a:off x="242" y="81303"/>
            <a:ext cx="9142469" cy="400110"/>
          </a:xfrm>
          <a:prstGeom prst="rect">
            <a:avLst/>
          </a:prstGeom>
          <a:noFill/>
        </p:spPr>
        <p:txBody>
          <a:bodyPr wrap="square" lIns="91440" tIns="45720" rIns="91440" bIns="45720" rtlCol="0" anchor="t">
            <a:spAutoFit/>
          </a:bodyPr>
          <a:lstStyle/>
          <a:p>
            <a:pPr algn="ctr"/>
            <a:r>
              <a:rPr lang="es-ES" sz="2000" b="1" dirty="0">
                <a:solidFill>
                  <a:schemeClr val="bg2"/>
                </a:solidFill>
                <a:latin typeface="Roboto" panose="02000000000000000000" pitchFamily="2" charset="0"/>
                <a:ea typeface="Roboto" panose="02000000000000000000" pitchFamily="2" charset="0"/>
              </a:rPr>
              <a:t>La Cumbre de las Naciones Unidas sobre los Sistemas Alimentarios de 2021</a:t>
            </a:r>
          </a:p>
        </p:txBody>
      </p:sp>
      <p:pic>
        <p:nvPicPr>
          <p:cNvPr id="9" name="Picture 8" descr="Text&#10;&#10;Description automatically generated with low confidence">
            <a:extLst>
              <a:ext uri="{FF2B5EF4-FFF2-40B4-BE49-F238E27FC236}">
                <a16:creationId xmlns:a16="http://schemas.microsoft.com/office/drawing/2014/main" id="{500D00EA-5CBA-3448-808A-871D2DAAC87E}"/>
              </a:ext>
            </a:extLst>
          </p:cNvPr>
          <p:cNvPicPr>
            <a:picLocks noChangeAspect="1"/>
          </p:cNvPicPr>
          <p:nvPr/>
        </p:nvPicPr>
        <p:blipFill>
          <a:blip r:embed="rId3"/>
          <a:stretch>
            <a:fillRect/>
          </a:stretch>
        </p:blipFill>
        <p:spPr>
          <a:xfrm>
            <a:off x="54401" y="4489658"/>
            <a:ext cx="1100567" cy="570539"/>
          </a:xfrm>
          <a:prstGeom prst="rect">
            <a:avLst/>
          </a:prstGeom>
        </p:spPr>
      </p:pic>
    </p:spTree>
    <p:extLst>
      <p:ext uri="{BB962C8B-B14F-4D97-AF65-F5344CB8AC3E}">
        <p14:creationId xmlns:p14="http://schemas.microsoft.com/office/powerpoint/2010/main" val="2276454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2;p12">
            <a:extLst>
              <a:ext uri="{FF2B5EF4-FFF2-40B4-BE49-F238E27FC236}">
                <a16:creationId xmlns:a16="http://schemas.microsoft.com/office/drawing/2014/main" id="{41999E2D-E8F2-430C-ACD7-67D4E227FA7F}"/>
              </a:ext>
            </a:extLst>
          </p:cNvPr>
          <p:cNvSpPr txBox="1"/>
          <p:nvPr/>
        </p:nvSpPr>
        <p:spPr>
          <a:xfrm>
            <a:off x="583457" y="990908"/>
            <a:ext cx="7619306" cy="3423684"/>
          </a:xfrm>
          <a:prstGeom prst="rect">
            <a:avLst/>
          </a:prstGeom>
          <a:noFill/>
          <a:ln>
            <a:noFill/>
          </a:ln>
        </p:spPr>
        <p:txBody>
          <a:bodyPr spcFirstLastPara="1" wrap="square" lIns="41900" tIns="20950" rIns="41900" bIns="20950" anchor="t" anchorCtr="0">
            <a:noAutofit/>
          </a:bodyPr>
          <a:lstStyle/>
          <a:p>
            <a:pPr>
              <a:spcAft>
                <a:spcPts val="600"/>
              </a:spcAft>
            </a:pPr>
            <a:r>
              <a:rPr lang="es-ES" sz="1800" b="1" dirty="0">
                <a:solidFill>
                  <a:schemeClr val="bg2"/>
                </a:solidFill>
                <a:latin typeface="Roboto" panose="02000000000000000000" pitchFamily="2" charset="0"/>
                <a:ea typeface="Roboto" panose="02000000000000000000" pitchFamily="2" charset="0"/>
                <a:cs typeface="Montserrat"/>
                <a:sym typeface="Montserrat"/>
              </a:rPr>
              <a:t>Los sistemas alimentarios incluyen a</a:t>
            </a:r>
            <a:r>
              <a:rPr lang="es-ES" sz="1800" dirty="0">
                <a:solidFill>
                  <a:schemeClr val="bg2"/>
                </a:solidFill>
              </a:rPr>
              <a:t> </a:t>
            </a:r>
            <a:r>
              <a:rPr lang="es-ES" sz="1800" dirty="0">
                <a:solidFill>
                  <a:schemeClr val="bg2"/>
                </a:solidFill>
                <a:latin typeface="Roboto" panose="02000000000000000000" pitchFamily="2" charset="0"/>
                <a:ea typeface="Roboto" panose="02000000000000000000" pitchFamily="2" charset="0"/>
                <a:cs typeface="+mn-lt"/>
                <a:sym typeface="Montserrat"/>
              </a:rPr>
              <a:t>todas las personas y a toda la variedad de actores y actividades interconectadas que intervienen para que las personas puedan acceder a los alimentos que necesitan.  </a:t>
            </a:r>
          </a:p>
          <a:p>
            <a:pPr>
              <a:spcAft>
                <a:spcPts val="600"/>
              </a:spcAft>
            </a:pPr>
            <a:r>
              <a:rPr lang="es-ES" sz="1800" b="1" dirty="0">
                <a:solidFill>
                  <a:schemeClr val="bg2"/>
                </a:solidFill>
                <a:latin typeface="Roboto" panose="02000000000000000000" pitchFamily="2" charset="0"/>
                <a:ea typeface="Roboto" panose="02000000000000000000" pitchFamily="2" charset="0"/>
                <a:cs typeface="+mn-lt"/>
              </a:rPr>
              <a:t>Los sistemas alimentarios incluyen</a:t>
            </a:r>
            <a:r>
              <a:rPr lang="es-ES" sz="1800" dirty="0">
                <a:solidFill>
                  <a:schemeClr val="bg2"/>
                </a:solidFill>
                <a:latin typeface="Roboto" panose="02000000000000000000" pitchFamily="2" charset="0"/>
                <a:ea typeface="Roboto" panose="02000000000000000000" pitchFamily="2" charset="0"/>
                <a:cs typeface="+mn-lt"/>
              </a:rPr>
              <a:t> el cultivo, la cosecha, el envasado, el procesamiento, la distribución, la venta, el almacenamiento, la comercialización, el consumo de los alimentos y la eliminación de sus residuos.  </a:t>
            </a:r>
          </a:p>
          <a:p>
            <a:pPr marL="0" indent="0">
              <a:spcAft>
                <a:spcPts val="600"/>
              </a:spcAft>
              <a:buNone/>
            </a:pPr>
            <a:r>
              <a:rPr lang="es-ES" sz="1800" b="1" dirty="0">
                <a:solidFill>
                  <a:schemeClr val="bg2"/>
                </a:solidFill>
                <a:latin typeface="Roboto" panose="02000000000000000000" pitchFamily="2" charset="0"/>
                <a:ea typeface="Roboto" panose="02000000000000000000" pitchFamily="2" charset="0"/>
                <a:cs typeface="+mn-lt"/>
              </a:rPr>
              <a:t>Los sistemas alimentarios</a:t>
            </a:r>
            <a:r>
              <a:rPr lang="es-ES" sz="1800" dirty="0">
                <a:solidFill>
                  <a:schemeClr val="bg2"/>
                </a:solidFill>
                <a:latin typeface="Roboto" panose="02000000000000000000" pitchFamily="2" charset="0"/>
                <a:ea typeface="Roboto" panose="02000000000000000000" pitchFamily="2" charset="0"/>
                <a:cs typeface="+mn-lt"/>
              </a:rPr>
              <a:t> se componen de múltiples interconexiones y bucles de retroalimentación en los que intervienen numerosas partes interesadas que pueden tener perspectivas muy distintas sobre los sistemas alimentarios.</a:t>
            </a:r>
          </a:p>
        </p:txBody>
      </p:sp>
      <p:sp>
        <p:nvSpPr>
          <p:cNvPr id="16" name="Google Shape;184;p25">
            <a:extLst>
              <a:ext uri="{FF2B5EF4-FFF2-40B4-BE49-F238E27FC236}">
                <a16:creationId xmlns:a16="http://schemas.microsoft.com/office/drawing/2014/main" id="{766A14E8-A8AB-4298-9A4F-B126EB3321AB}"/>
              </a:ext>
            </a:extLst>
          </p:cNvPr>
          <p:cNvSpPr/>
          <p:nvPr/>
        </p:nvSpPr>
        <p:spPr>
          <a:xfrm>
            <a:off x="1320" y="4441960"/>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8" name="Picture 17" descr="Logo, company name&#10;&#10;Description automatically generated">
            <a:extLst>
              <a:ext uri="{FF2B5EF4-FFF2-40B4-BE49-F238E27FC236}">
                <a16:creationId xmlns:a16="http://schemas.microsoft.com/office/drawing/2014/main" id="{CD90C200-531A-410C-968F-88B6CE7AC20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35019" y="4602065"/>
            <a:ext cx="992025" cy="462476"/>
          </a:xfrm>
          <a:prstGeom prst="rect">
            <a:avLst/>
          </a:prstGeom>
        </p:spPr>
      </p:pic>
      <p:pic>
        <p:nvPicPr>
          <p:cNvPr id="22" name="Picture 21" descr="A picture containing ax&#10;&#10;Description automatically generated">
            <a:extLst>
              <a:ext uri="{FF2B5EF4-FFF2-40B4-BE49-F238E27FC236}">
                <a16:creationId xmlns:a16="http://schemas.microsoft.com/office/drawing/2014/main" id="{C307317F-91F6-4C89-AB6E-C288B3F5DE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29744" y="4730947"/>
            <a:ext cx="255346" cy="207584"/>
          </a:xfrm>
          <a:prstGeom prst="rect">
            <a:avLst/>
          </a:prstGeom>
        </p:spPr>
      </p:pic>
      <p:sp>
        <p:nvSpPr>
          <p:cNvPr id="24" name="TextBox 23">
            <a:extLst>
              <a:ext uri="{FF2B5EF4-FFF2-40B4-BE49-F238E27FC236}">
                <a16:creationId xmlns:a16="http://schemas.microsoft.com/office/drawing/2014/main" id="{5CCF34BF-20ED-42DA-8F20-14F6A459C285}"/>
              </a:ext>
            </a:extLst>
          </p:cNvPr>
          <p:cNvSpPr txBox="1"/>
          <p:nvPr/>
        </p:nvSpPr>
        <p:spPr>
          <a:xfrm>
            <a:off x="7508353" y="4708698"/>
            <a:ext cx="1634117" cy="338554"/>
          </a:xfrm>
          <a:prstGeom prst="rect">
            <a:avLst/>
          </a:prstGeom>
          <a:noFill/>
        </p:spPr>
        <p:txBody>
          <a:bodyPr wrap="square" rtlCol="0">
            <a:spAutoFit/>
          </a:bodyPr>
          <a:lstStyle/>
          <a:p>
            <a:r>
              <a:rPr lang="es-ES" sz="1600">
                <a:solidFill>
                  <a:srgbClr val="4C9F38"/>
                </a:solidFill>
                <a:latin typeface="Ciutadella Regular"/>
              </a:rPr>
              <a:t>@foodsystems</a:t>
            </a:r>
          </a:p>
        </p:txBody>
      </p:sp>
      <p:sp>
        <p:nvSpPr>
          <p:cNvPr id="26" name="TextBox 25">
            <a:extLst>
              <a:ext uri="{FF2B5EF4-FFF2-40B4-BE49-F238E27FC236}">
                <a16:creationId xmlns:a16="http://schemas.microsoft.com/office/drawing/2014/main" id="{5A7FEFF8-B3CE-4E59-80F4-072FF0A13D0B}"/>
              </a:ext>
            </a:extLst>
          </p:cNvPr>
          <p:cNvSpPr txBox="1"/>
          <p:nvPr/>
        </p:nvSpPr>
        <p:spPr>
          <a:xfrm>
            <a:off x="5730282" y="4708440"/>
            <a:ext cx="2258750" cy="338554"/>
          </a:xfrm>
          <a:prstGeom prst="rect">
            <a:avLst/>
          </a:prstGeom>
          <a:noFill/>
        </p:spPr>
        <p:txBody>
          <a:bodyPr wrap="square" rtlCol="0">
            <a:spAutoFit/>
          </a:bodyPr>
          <a:lstStyle/>
          <a:p>
            <a:r>
              <a:rPr lang="es-ES" sz="1600">
                <a:solidFill>
                  <a:srgbClr val="4C9F38"/>
                </a:solidFill>
                <a:latin typeface="Ciutadella Regular"/>
              </a:rPr>
              <a:t>#SummitDialogues</a:t>
            </a:r>
          </a:p>
        </p:txBody>
      </p:sp>
      <p:sp>
        <p:nvSpPr>
          <p:cNvPr id="4" name="TextBox 3">
            <a:extLst>
              <a:ext uri="{FF2B5EF4-FFF2-40B4-BE49-F238E27FC236}">
                <a16:creationId xmlns:a16="http://schemas.microsoft.com/office/drawing/2014/main" id="{FEE6788D-4FF9-4D4E-8802-7FF9C7A3A866}"/>
              </a:ext>
            </a:extLst>
          </p:cNvPr>
          <p:cNvSpPr txBox="1"/>
          <p:nvPr/>
        </p:nvSpPr>
        <p:spPr>
          <a:xfrm>
            <a:off x="0" y="96248"/>
            <a:ext cx="9142470" cy="523220"/>
          </a:xfrm>
          <a:prstGeom prst="rect">
            <a:avLst/>
          </a:prstGeom>
          <a:noFill/>
        </p:spPr>
        <p:txBody>
          <a:bodyPr wrap="square" lIns="91440" tIns="45720" rIns="91440" bIns="45720" rtlCol="0" anchor="t">
            <a:spAutoFit/>
          </a:bodyPr>
          <a:lstStyle/>
          <a:p>
            <a:pPr algn="ctr"/>
            <a:r>
              <a:rPr lang="es-ES" sz="2800" b="1">
                <a:solidFill>
                  <a:schemeClr val="bg2"/>
                </a:solidFill>
                <a:latin typeface="Roboto" panose="02000000000000000000" pitchFamily="2" charset="0"/>
                <a:ea typeface="Roboto" panose="02000000000000000000" pitchFamily="2" charset="0"/>
              </a:rPr>
              <a:t>El foco en los sistemas alimentarios</a:t>
            </a:r>
          </a:p>
        </p:txBody>
      </p:sp>
    </p:spTree>
    <p:extLst>
      <p:ext uri="{BB962C8B-B14F-4D97-AF65-F5344CB8AC3E}">
        <p14:creationId xmlns:p14="http://schemas.microsoft.com/office/powerpoint/2010/main" val="33180073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435559-9EF2-4925-9C5E-3030F5AA7B1D}"/>
              </a:ext>
            </a:extLst>
          </p:cNvPr>
          <p:cNvSpPr>
            <a:spLocks noGrp="1"/>
          </p:cNvSpPr>
          <p:nvPr>
            <p:ph type="title"/>
          </p:nvPr>
        </p:nvSpPr>
        <p:spPr>
          <a:xfrm>
            <a:off x="0" y="159543"/>
            <a:ext cx="9144000" cy="398118"/>
          </a:xfrm>
        </p:spPr>
        <p:txBody>
          <a:bodyPr>
            <a:noAutofit/>
          </a:bodyPr>
          <a:lstStyle/>
          <a:p>
            <a:pPr algn="ctr"/>
            <a:r>
              <a:rPr lang="es-ES" sz="2400" b="1" dirty="0">
                <a:solidFill>
                  <a:schemeClr val="bg2"/>
                </a:solidFill>
                <a:latin typeface="Roboto" panose="02000000000000000000" pitchFamily="2" charset="0"/>
                <a:ea typeface="Roboto" panose="02000000000000000000" pitchFamily="2" charset="0"/>
                <a:cs typeface="Calibri Light"/>
              </a:rPr>
              <a:t>El foco en los sistemas alimentarios: múltiples propósitos</a:t>
            </a:r>
          </a:p>
        </p:txBody>
      </p:sp>
      <p:sp>
        <p:nvSpPr>
          <p:cNvPr id="4" name="Slide Number Placeholder 3">
            <a:extLst>
              <a:ext uri="{FF2B5EF4-FFF2-40B4-BE49-F238E27FC236}">
                <a16:creationId xmlns:a16="http://schemas.microsoft.com/office/drawing/2014/main" id="{BB4EFBC4-1A3C-499D-B8F1-12D72D6EFFDA}"/>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8</a:t>
            </a:fld>
            <a:endParaRPr lang="en"/>
          </a:p>
        </p:txBody>
      </p:sp>
      <p:pic>
        <p:nvPicPr>
          <p:cNvPr id="9" name="Picture 8" descr="Logo, company name&#10;&#10;Description automatically generated">
            <a:extLst>
              <a:ext uri="{FF2B5EF4-FFF2-40B4-BE49-F238E27FC236}">
                <a16:creationId xmlns:a16="http://schemas.microsoft.com/office/drawing/2014/main" id="{A2D4905B-9E95-40D8-99E5-644007278E7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857566" y="4338312"/>
            <a:ext cx="1286434" cy="601021"/>
          </a:xfrm>
          <a:prstGeom prst="rect">
            <a:avLst/>
          </a:prstGeom>
        </p:spPr>
      </p:pic>
      <p:sp>
        <p:nvSpPr>
          <p:cNvPr id="15" name="TextBox 14">
            <a:extLst>
              <a:ext uri="{FF2B5EF4-FFF2-40B4-BE49-F238E27FC236}">
                <a16:creationId xmlns:a16="http://schemas.microsoft.com/office/drawing/2014/main" id="{B464E939-EECD-48CD-A61C-71147D33630E}"/>
              </a:ext>
            </a:extLst>
          </p:cNvPr>
          <p:cNvSpPr txBox="1"/>
          <p:nvPr/>
        </p:nvSpPr>
        <p:spPr>
          <a:xfrm>
            <a:off x="141186" y="4407991"/>
            <a:ext cx="7708058" cy="369332"/>
          </a:xfrm>
          <a:prstGeom prst="rect">
            <a:avLst/>
          </a:prstGeom>
          <a:noFill/>
        </p:spPr>
        <p:txBody>
          <a:bodyPr wrap="square" lIns="91440" tIns="45720" rIns="91440" bIns="45720" anchor="t">
            <a:spAutoFit/>
          </a:bodyPr>
          <a:lstStyle/>
          <a:p>
            <a:pPr algn="just"/>
            <a:r>
              <a:rPr lang="es-ES" sz="600" i="0" u="none" strike="noStrike">
                <a:solidFill>
                  <a:srgbClr val="000000"/>
                </a:solidFill>
                <a:latin typeface="Roboto" panose="02000000000000000000" pitchFamily="2" charset="0"/>
                <a:ea typeface="Roboto" panose="02000000000000000000" pitchFamily="2" charset="0"/>
              </a:rPr>
              <a:t>Caron Patrick, Ferrero y de Loma-Osorio Gabriel, Nabarro David, Hainzelin Etienne, Guillou Marion, Andersen Inger, Arnold Tom, Astralaga Margarita, Beukeboom Marcel, Bickersteth Sam, Bwalya Martin, Caballero Paula, Campbell Bruce M., Divine Ntiokam, Fan Shenggen, Frick Martin, Friis Anette, Gallagher Martin, Halkin Jean-Pierre, Hanson Craig, Lasbennes Florence, Ribera Teresa, Rockstrom Johan, Schuepbach Marlen, Steer Andrew, Tutwiler Ann, Verburg Gerda</a:t>
            </a:r>
            <a:r>
              <a:rPr lang="es-ES" sz="600" b="0" i="0" u="none" strike="noStrike">
                <a:solidFill>
                  <a:srgbClr val="000000"/>
                </a:solidFill>
                <a:latin typeface="Roboto" panose="02000000000000000000" pitchFamily="2" charset="0"/>
                <a:ea typeface="Roboto" panose="02000000000000000000" pitchFamily="2" charset="0"/>
              </a:rPr>
              <a:t>. 2018. </a:t>
            </a:r>
            <a:r>
              <a:rPr lang="es-ES" sz="600" b="1" i="0" u="none" strike="noStrike">
                <a:solidFill>
                  <a:srgbClr val="000000"/>
                </a:solidFill>
                <a:latin typeface="Roboto" panose="02000000000000000000" pitchFamily="2" charset="0"/>
                <a:ea typeface="Roboto" panose="02000000000000000000" pitchFamily="2" charset="0"/>
              </a:rPr>
              <a:t>Food systems for sustainable development: Proposals for a profound four-part transformation</a:t>
            </a:r>
            <a:r>
              <a:rPr lang="es-ES" sz="600" b="0" i="0" u="none" strike="noStrike">
                <a:solidFill>
                  <a:srgbClr val="000000"/>
                </a:solidFill>
                <a:latin typeface="Roboto" panose="02000000000000000000" pitchFamily="2" charset="0"/>
                <a:ea typeface="Roboto" panose="02000000000000000000" pitchFamily="2" charset="0"/>
              </a:rPr>
              <a:t>. </a:t>
            </a:r>
            <a:r>
              <a:rPr lang="es-ES" sz="600" b="0" i="1" u="none" strike="noStrike">
                <a:solidFill>
                  <a:srgbClr val="000000"/>
                </a:solidFill>
                <a:latin typeface="Roboto" panose="02000000000000000000" pitchFamily="2" charset="0"/>
                <a:ea typeface="Roboto" panose="02000000000000000000" pitchFamily="2" charset="0"/>
              </a:rPr>
              <a:t>Agronomy for Sustainable Development</a:t>
            </a:r>
            <a:r>
              <a:rPr lang="es-ES" sz="600" b="0" i="0" u="none" strike="noStrike">
                <a:solidFill>
                  <a:srgbClr val="000000"/>
                </a:solidFill>
                <a:latin typeface="Roboto" panose="02000000000000000000" pitchFamily="2" charset="0"/>
                <a:ea typeface="Roboto" panose="02000000000000000000" pitchFamily="2" charset="0"/>
              </a:rPr>
              <a:t>, 38 (4):41, 12 p.</a:t>
            </a:r>
          </a:p>
        </p:txBody>
      </p:sp>
      <p:pic>
        <p:nvPicPr>
          <p:cNvPr id="5" name="Picture 4"/>
          <p:cNvPicPr>
            <a:picLocks noChangeAspect="1"/>
          </p:cNvPicPr>
          <p:nvPr/>
        </p:nvPicPr>
        <p:blipFill>
          <a:blip r:embed="rId4"/>
          <a:stretch>
            <a:fillRect/>
          </a:stretch>
        </p:blipFill>
        <p:spPr>
          <a:xfrm>
            <a:off x="1110492" y="926651"/>
            <a:ext cx="6923016" cy="3290198"/>
          </a:xfrm>
          <a:prstGeom prst="rect">
            <a:avLst/>
          </a:prstGeom>
        </p:spPr>
      </p:pic>
    </p:spTree>
    <p:extLst>
      <p:ext uri="{BB962C8B-B14F-4D97-AF65-F5344CB8AC3E}">
        <p14:creationId xmlns:p14="http://schemas.microsoft.com/office/powerpoint/2010/main" val="3536536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DA28C-8974-4B30-82DD-04F4D4805133}"/>
              </a:ext>
            </a:extLst>
          </p:cNvPr>
          <p:cNvSpPr>
            <a:spLocks noGrp="1"/>
          </p:cNvSpPr>
          <p:nvPr>
            <p:ph type="title"/>
          </p:nvPr>
        </p:nvSpPr>
        <p:spPr>
          <a:xfrm>
            <a:off x="0" y="140493"/>
            <a:ext cx="9143999" cy="394615"/>
          </a:xfrm>
        </p:spPr>
        <p:txBody>
          <a:bodyPr>
            <a:noAutofit/>
          </a:bodyPr>
          <a:lstStyle/>
          <a:p>
            <a:pPr algn="ctr"/>
            <a:r>
              <a:rPr lang="es-ES" sz="2000" b="1" dirty="0">
                <a:solidFill>
                  <a:schemeClr val="bg2"/>
                </a:solidFill>
                <a:latin typeface="Roboto" panose="02000000000000000000" pitchFamily="2" charset="0"/>
                <a:ea typeface="Roboto" panose="02000000000000000000" pitchFamily="2" charset="0"/>
                <a:cs typeface="Calibri Light"/>
              </a:rPr>
              <a:t>El foco en los sistemas alimentarios: fundamentales para todos los </a:t>
            </a:r>
            <a:r>
              <a:rPr lang="es-ES" sz="2000" b="1" dirty="0" err="1">
                <a:solidFill>
                  <a:schemeClr val="bg2"/>
                </a:solidFill>
                <a:latin typeface="Roboto" panose="02000000000000000000" pitchFamily="2" charset="0"/>
                <a:ea typeface="Roboto" panose="02000000000000000000" pitchFamily="2" charset="0"/>
                <a:cs typeface="Calibri Light"/>
              </a:rPr>
              <a:t>ODS</a:t>
            </a:r>
            <a:endParaRPr lang="es-ES" sz="2000" b="1" dirty="0">
              <a:solidFill>
                <a:schemeClr val="bg2"/>
              </a:solidFill>
              <a:latin typeface="Roboto" panose="02000000000000000000" pitchFamily="2" charset="0"/>
              <a:ea typeface="Roboto" panose="02000000000000000000" pitchFamily="2" charset="0"/>
              <a:cs typeface="Calibri Light"/>
            </a:endParaRPr>
          </a:p>
        </p:txBody>
      </p:sp>
      <p:sp>
        <p:nvSpPr>
          <p:cNvPr id="4" name="Slide Number Placeholder 3">
            <a:extLst>
              <a:ext uri="{FF2B5EF4-FFF2-40B4-BE49-F238E27FC236}">
                <a16:creationId xmlns:a16="http://schemas.microsoft.com/office/drawing/2014/main" id="{F1E08484-5AEC-4B65-89EE-E7FF4F653F3C}"/>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9</a:t>
            </a:fld>
            <a:endParaRPr lang="en"/>
          </a:p>
        </p:txBody>
      </p:sp>
      <p:pic>
        <p:nvPicPr>
          <p:cNvPr id="11" name="Picture 3" descr="A picture containing icon&#10;&#10;Description automatically generated">
            <a:extLst>
              <a:ext uri="{FF2B5EF4-FFF2-40B4-BE49-F238E27FC236}">
                <a16:creationId xmlns:a16="http://schemas.microsoft.com/office/drawing/2014/main" id="{7AC213DF-86BF-433D-8697-2D85A48FF11F}"/>
              </a:ext>
            </a:extLst>
          </p:cNvPr>
          <p:cNvPicPr>
            <a:picLocks noChangeAspect="1"/>
          </p:cNvPicPr>
          <p:nvPr/>
        </p:nvPicPr>
        <p:blipFill>
          <a:blip r:embed="rId3"/>
          <a:stretch>
            <a:fillRect/>
          </a:stretch>
        </p:blipFill>
        <p:spPr>
          <a:xfrm>
            <a:off x="6265718" y="4697595"/>
            <a:ext cx="2743200" cy="268357"/>
          </a:xfrm>
          <a:prstGeom prst="rect">
            <a:avLst/>
          </a:prstGeom>
        </p:spPr>
      </p:pic>
      <p:pic>
        <p:nvPicPr>
          <p:cNvPr id="5" name="Picture 4" descr="Diagram&#10;&#10;Description automatically generated with low confidence">
            <a:extLst>
              <a:ext uri="{FF2B5EF4-FFF2-40B4-BE49-F238E27FC236}">
                <a16:creationId xmlns:a16="http://schemas.microsoft.com/office/drawing/2014/main" id="{B5C20522-502C-B640-A5BB-92ABE016C7CB}"/>
              </a:ext>
            </a:extLst>
          </p:cNvPr>
          <p:cNvPicPr>
            <a:picLocks noChangeAspect="1"/>
          </p:cNvPicPr>
          <p:nvPr/>
        </p:nvPicPr>
        <p:blipFill>
          <a:blip r:embed="rId4"/>
          <a:stretch>
            <a:fillRect/>
          </a:stretch>
        </p:blipFill>
        <p:spPr>
          <a:xfrm>
            <a:off x="1553337" y="535108"/>
            <a:ext cx="4578320" cy="4487741"/>
          </a:xfrm>
          <a:prstGeom prst="rect">
            <a:avLst/>
          </a:prstGeom>
        </p:spPr>
      </p:pic>
      <p:pic>
        <p:nvPicPr>
          <p:cNvPr id="7" name="Picture 6" descr="Text&#10;&#10;Description automatically generated with low confidence">
            <a:extLst>
              <a:ext uri="{FF2B5EF4-FFF2-40B4-BE49-F238E27FC236}">
                <a16:creationId xmlns:a16="http://schemas.microsoft.com/office/drawing/2014/main" id="{160A2CC7-7662-8345-994C-B8DBA55D6535}"/>
              </a:ext>
            </a:extLst>
          </p:cNvPr>
          <p:cNvPicPr>
            <a:picLocks noChangeAspect="1"/>
          </p:cNvPicPr>
          <p:nvPr/>
        </p:nvPicPr>
        <p:blipFill>
          <a:blip r:embed="rId5"/>
          <a:stretch>
            <a:fillRect/>
          </a:stretch>
        </p:blipFill>
        <p:spPr>
          <a:xfrm>
            <a:off x="54401" y="4329164"/>
            <a:ext cx="1410160" cy="731034"/>
          </a:xfrm>
          <a:prstGeom prst="rect">
            <a:avLst/>
          </a:prstGeom>
        </p:spPr>
      </p:pic>
    </p:spTree>
    <p:extLst>
      <p:ext uri="{BB962C8B-B14F-4D97-AF65-F5344CB8AC3E}">
        <p14:creationId xmlns:p14="http://schemas.microsoft.com/office/powerpoint/2010/main" val="122608956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4SD FSS">
  <a:themeElements>
    <a:clrScheme name="SDG 4SD">
      <a:dk1>
        <a:srgbClr val="000000"/>
      </a:dk1>
      <a:lt1>
        <a:srgbClr val="FFFFFF"/>
      </a:lt1>
      <a:dk2>
        <a:srgbClr val="00689D"/>
      </a:dk2>
      <a:lt2>
        <a:srgbClr val="E7E6E6"/>
      </a:lt2>
      <a:accent1>
        <a:srgbClr val="E5243B"/>
      </a:accent1>
      <a:accent2>
        <a:srgbClr val="DDA63A"/>
      </a:accent2>
      <a:accent3>
        <a:srgbClr val="4C9F38"/>
      </a:accent3>
      <a:accent4>
        <a:srgbClr val="C5192C"/>
      </a:accent4>
      <a:accent5>
        <a:srgbClr val="FF3A20"/>
      </a:accent5>
      <a:accent6>
        <a:srgbClr val="26BDE2"/>
      </a:accent6>
      <a:hlink>
        <a:srgbClr val="0A97D9"/>
      </a:hlink>
      <a:folHlink>
        <a:srgbClr val="19486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4SD FSS" id="{0C6EE113-8E02-49E1-9366-F42633761A64}" vid="{2CB05546-47FF-4F9C-BF6F-A14D15724397}"/>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BE9F7376848004D83BD683AA9B540F1" ma:contentTypeVersion="12" ma:contentTypeDescription="Create a new document." ma:contentTypeScope="" ma:versionID="2dcce0565bbedc43513631f78ccd55e8">
  <xsd:schema xmlns:xsd="http://www.w3.org/2001/XMLSchema" xmlns:xs="http://www.w3.org/2001/XMLSchema" xmlns:p="http://schemas.microsoft.com/office/2006/metadata/properties" xmlns:ns2="f4ff0fce-e5d5-42cd-9105-a47e3cb12ea8" xmlns:ns3="adfe89a1-b0ab-4b90-bce0-c66b4cfd29be" targetNamespace="http://schemas.microsoft.com/office/2006/metadata/properties" ma:root="true" ma:fieldsID="1a9746f6723e7a9ea3af43545bc1b1ac" ns2:_="" ns3:_="">
    <xsd:import namespace="f4ff0fce-e5d5-42cd-9105-a47e3cb12ea8"/>
    <xsd:import namespace="adfe89a1-b0ab-4b90-bce0-c66b4cfd29b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ff0fce-e5d5-42cd-9105-a47e3cb12ea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dfe89a1-b0ab-4b90-bce0-c66b4cfd29be"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9E61564-A2F3-4A6F-8244-B55B0BED9AAE}">
  <ds:schemaRefs>
    <ds:schemaRef ds:uri="adfe89a1-b0ab-4b90-bce0-c66b4cfd29be"/>
    <ds:schemaRef ds:uri="f4ff0fce-e5d5-42cd-9105-a47e3cb12ea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8A1A8CDE-3CCC-4BBC-A443-E41C4FE59F34}">
  <ds:schemaRefs>
    <ds:schemaRef ds:uri="http://schemas.microsoft.com/sharepoint/v3/contenttype/forms"/>
  </ds:schemaRefs>
</ds:datastoreItem>
</file>

<file path=customXml/itemProps3.xml><?xml version="1.0" encoding="utf-8"?>
<ds:datastoreItem xmlns:ds="http://schemas.openxmlformats.org/officeDocument/2006/customXml" ds:itemID="{5509A158-A011-4FA5-8372-A163FA816FE9}">
  <ds:schemaRefs>
    <ds:schemaRef ds:uri="http://purl.org/dc/terms/"/>
    <ds:schemaRef ds:uri="http://schemas.microsoft.com/office/2006/metadata/properties"/>
    <ds:schemaRef ds:uri="f4ff0fce-e5d5-42cd-9105-a47e3cb12ea8"/>
    <ds:schemaRef ds:uri="http://schemas.microsoft.com/office/infopath/2007/PartnerControls"/>
    <ds:schemaRef ds:uri="http://schemas.microsoft.com/office/2006/documentManagement/types"/>
    <ds:schemaRef ds:uri="http://www.w3.org/XML/1998/namespace"/>
    <ds:schemaRef ds:uri="http://schemas.openxmlformats.org/package/2006/metadata/core-properties"/>
    <ds:schemaRef ds:uri="http://purl.org/dc/dcmitype/"/>
    <ds:schemaRef ds:uri="http://purl.org/dc/elements/1.1/"/>
    <ds:schemaRef ds:uri="adfe89a1-b0ab-4b90-bce0-c66b4cfd29be"/>
  </ds:schemaRefs>
</ds:datastoreItem>
</file>

<file path=docProps/app.xml><?xml version="1.0" encoding="utf-8"?>
<Properties xmlns="http://schemas.openxmlformats.org/officeDocument/2006/extended-properties" xmlns:vt="http://schemas.openxmlformats.org/officeDocument/2006/docPropsVTypes">
  <Template/>
  <TotalTime>36</TotalTime>
  <Words>1460</Words>
  <Application>Microsoft Macintosh PowerPoint</Application>
  <PresentationFormat>On-screen Show (16:9)</PresentationFormat>
  <Paragraphs>159</Paragraphs>
  <Slides>15</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Ciutadella Regular</vt:lpstr>
      <vt:lpstr>Ciutadella Bold</vt:lpstr>
      <vt:lpstr>Calibri</vt:lpstr>
      <vt:lpstr>Arial</vt:lpstr>
      <vt:lpstr>Roboto</vt:lpstr>
      <vt:lpstr>Montserrat</vt:lpstr>
      <vt:lpstr>Calibri Light</vt:lpstr>
      <vt:lpstr>4SD FSS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El foco en los sistemas alimentarios: múltiples propósitos</vt:lpstr>
      <vt:lpstr>El foco en los sistemas alimentarios: fundamentales para todos los ODS</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Arne</dc:creator>
  <cp:lastModifiedBy>Thuy Nguyen</cp:lastModifiedBy>
  <cp:revision>15</cp:revision>
  <dcterms:modified xsi:type="dcterms:W3CDTF">2021-01-05T14:27:00Z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0x0101001BE9F7376848004D83BD683AA9B540F1</vt:lpwstr>
  </property>
</Properties>
</file>