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4.xml" ContentType="application/vnd.openxmlformats-officedocument.presentationml.notesSlide+xml"/>
  <Override PartName="/ppt/tags/tag6.xml" ContentType="application/vnd.openxmlformats-officedocument.presentationml.tags+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6" r:id="rId4"/>
  </p:sldMasterIdLst>
  <p:notesMasterIdLst>
    <p:notesMasterId r:id="rId20"/>
  </p:notesMasterIdLst>
  <p:sldIdLst>
    <p:sldId id="274" r:id="rId5"/>
    <p:sldId id="256" r:id="rId6"/>
    <p:sldId id="271" r:id="rId7"/>
    <p:sldId id="268" r:id="rId8"/>
    <p:sldId id="280" r:id="rId9"/>
    <p:sldId id="281" r:id="rId10"/>
    <p:sldId id="284" r:id="rId11"/>
    <p:sldId id="279" r:id="rId12"/>
    <p:sldId id="276" r:id="rId13"/>
    <p:sldId id="282" r:id="rId14"/>
    <p:sldId id="283" r:id="rId15"/>
    <p:sldId id="285" r:id="rId16"/>
    <p:sldId id="286" r:id="rId17"/>
    <p:sldId id="265" r:id="rId18"/>
    <p:sldId id="267" r:id="rId19"/>
  </p:sldIdLst>
  <p:sldSz cx="9144000" cy="5143500" type="screen16x9"/>
  <p:notesSz cx="6858000" cy="9144000"/>
  <p:embeddedFontLst>
    <p:embeddedFont>
      <p:font typeface="Calibri" panose="020F0502020204030204" pitchFamily="34" charset="0"/>
      <p:regular r:id="rId21"/>
      <p:bold r:id="rId22"/>
      <p:italic r:id="rId23"/>
      <p:boldItalic r:id="rId24"/>
    </p:embeddedFont>
    <p:embeddedFont>
      <p:font typeface="Calibri Light" panose="020F0302020204030204" pitchFamily="34" charset="0"/>
      <p:regular r:id="rId25"/>
      <p:italic r:id="rId26"/>
    </p:embeddedFont>
    <p:embeddedFont>
      <p:font typeface="Ciutadella" pitchFamily="2" charset="77"/>
      <p:regular r:id="rId27"/>
      <p:bold r:id="rId28"/>
      <p:italic r:id="rId29"/>
      <p:boldItalic r:id="rId30"/>
    </p:embeddedFont>
    <p:embeddedFont>
      <p:font typeface="Ciutadella Bold" pitchFamily="2" charset="77"/>
      <p:bold r:id="rId31"/>
    </p:embeddedFont>
    <p:embeddedFont>
      <p:font typeface="Ciutadella SemiBold" pitchFamily="2" charset="77"/>
      <p:regular r:id="rId32"/>
      <p:bold r:id="rId33"/>
    </p:embeddedFont>
    <p:embeddedFont>
      <p:font typeface="Montserrat" pitchFamily="2" charset="77"/>
      <p:regular r:id="rId34"/>
      <p:bold r:id="rId35"/>
    </p:embeddedFont>
    <p:embeddedFont>
      <p:font typeface="Roboto" panose="02000000000000000000" pitchFamily="2" charset="0"/>
      <p:regular r:id="rId36"/>
      <p:bold r:id="rId37"/>
      <p:italic r:id="rId38"/>
      <p:boldItalic r:id="rId39"/>
    </p:embeddedFont>
  </p:embeddedFontLst>
  <p:custDataLst>
    <p:tags r:id="rId40"/>
  </p:custData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e O’Donoghue" initials="AO" lastIdx="1" clrIdx="0">
    <p:extLst>
      <p:ext uri="{19B8F6BF-5375-455C-9EA6-DF929625EA0E}">
        <p15:presenceInfo xmlns:p15="http://schemas.microsoft.com/office/powerpoint/2012/main" userId="Arne O’Donoghue" providerId="None"/>
      </p:ext>
    </p:extLst>
  </p:cmAuthor>
  <p:cmAuthor id="2" name="Arne O’Donoghue" initials="AO [2]" lastIdx="1" clrIdx="1">
    <p:extLst>
      <p:ext uri="{19B8F6BF-5375-455C-9EA6-DF929625EA0E}">
        <p15:presenceInfo xmlns:p15="http://schemas.microsoft.com/office/powerpoint/2012/main" userId="S::arne@4sd.info::f03d3002-3a12-4356-8862-e23173ebe40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CEC4659-3F41-96DB-7001-5611430FE8B6}" v="6" dt="2020-10-30T14:34:51.433"/>
    <p1510:client id="{800D6712-3F65-704B-DDA3-5A5AF00ECEF0}" v="6" dt="2020-10-30T09:59:09.409"/>
    <p1510:client id="{968256AF-9D1C-BA59-F493-DC5D0F522078}" v="52" dt="2020-10-30T10:16:19.737"/>
  </p1510:revLst>
</p1510:revInfo>
</file>

<file path=ppt/tableStyles.xml><?xml version="1.0" encoding="utf-8"?>
<a:tblStyleLst xmlns:a="http://schemas.openxmlformats.org/drawingml/2006/main" def="{FD7C7650-FE6B-49C0-A9AC-F12B096E810C}">
  <a:tblStyle styleId="{FD7C7650-FE6B-49C0-A9AC-F12B096E810C}" styleName="Table_0">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fill>
          <a:solidFill>
            <a:schemeClr val="dk1">
              <a:alpha val="20000"/>
            </a:schemeClr>
          </a:solidFill>
        </a:fill>
      </a:tcStyle>
    </a:band1H>
    <a:band2H>
      <a:tcTxStyle/>
      <a:tcStyle>
        <a:tcBdr/>
      </a:tcStyle>
    </a:band2H>
    <a:band1V>
      <a:tcTxStyle/>
      <a:tcStyle>
        <a:tcBdr/>
        <a:fill>
          <a:solidFill>
            <a:schemeClr val="dk1">
              <a:alpha val="20000"/>
            </a:schemeClr>
          </a:solidFill>
        </a:fill>
      </a:tcStyle>
    </a:band1V>
    <a:band2V>
      <a:tcTxStyle/>
      <a:tcStyle>
        <a:tcBdr/>
      </a:tcStyle>
    </a:band2V>
    <a:lastCol>
      <a:tcTxStyle b="on" i="off"/>
      <a:tcStyle>
        <a:tcBdr/>
      </a:tcStyle>
    </a:lastCol>
    <a:firstCol>
      <a:tcTxStyle b="on" i="off"/>
      <a:tcStyle>
        <a:tcBdr/>
      </a:tcStyle>
    </a:firstCol>
    <a:lastRow>
      <a:tcTxStyle b="on" i="off"/>
      <a:tcStyle>
        <a:tcBdr>
          <a:top>
            <a:ln w="12700" cap="flat" cmpd="sng">
              <a:solidFill>
                <a:schemeClr val="dk1"/>
              </a:solidFill>
              <a:prstDash val="solid"/>
              <a:round/>
              <a:headEnd type="none" w="sm" len="sm"/>
              <a:tailEnd type="none" w="sm" len="sm"/>
            </a:ln>
          </a:top>
        </a:tcBdr>
        <a:fill>
          <a:solidFill>
            <a:srgbClr val="FFFFFF">
              <a:alpha val="0"/>
            </a:srgbClr>
          </a:solidFill>
        </a:fill>
      </a:tcStyle>
    </a:lastRow>
    <a:seCell>
      <a:tcTxStyle/>
      <a:tcStyle>
        <a:tcBdr/>
      </a:tcStyle>
    </a:seCell>
    <a:swCell>
      <a:tcTxStyle/>
      <a:tcStyle>
        <a:tcBdr/>
      </a:tcStyle>
    </a:swCell>
    <a:firstRow>
      <a:tcTxStyle b="on" i="off"/>
      <a:tcStyle>
        <a:tcBdr>
          <a:bottom>
            <a:ln w="12700" cap="flat" cmpd="sng">
              <a:solidFill>
                <a:schemeClr val="dk1"/>
              </a:solidFill>
              <a:prstDash val="solid"/>
              <a:round/>
              <a:headEnd type="none" w="sm" len="sm"/>
              <a:tailEnd type="none" w="sm" len="sm"/>
            </a:ln>
          </a:bottom>
        </a:tcBdr>
        <a:fill>
          <a:solidFill>
            <a:srgbClr val="FFFFFF">
              <a:alpha val="0"/>
            </a:srgbClr>
          </a:solidFill>
        </a:fill>
      </a:tcStyle>
    </a:firstRow>
    <a:neCell>
      <a:tcTxStyle/>
      <a:tcStyle>
        <a:tcBdr/>
      </a:tcStyle>
    </a:neCell>
    <a:nwCell>
      <a:tcTxStyle/>
      <a:tcStyle>
        <a:tcBdr/>
      </a:tcStyle>
    </a:nwCell>
  </a:tblStyle>
  <a:tblStyle styleId="{63D84CE1-A0C3-4A44-973F-AB54A9E80270}" styleName="Table_1">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b="off" i="off"/>
      <a:tcStyle>
        <a:tcBdr/>
        <a:fill>
          <a:solidFill>
            <a:schemeClr val="dk1">
              <a:alpha val="20000"/>
            </a:schemeClr>
          </a:solidFill>
        </a:fill>
      </a:tcStyle>
    </a:band1H>
    <a:band2H>
      <a:tcTxStyle b="off" i="off"/>
      <a:tcStyle>
        <a:tcBdr/>
      </a:tcStyle>
    </a:band2H>
    <a:band1V>
      <a:tcTxStyle b="off" i="off"/>
      <a:tcStyle>
        <a:tcBdr/>
        <a:fill>
          <a:solidFill>
            <a:schemeClr val="dk1">
              <a:alpha val="20000"/>
            </a:schemeClr>
          </a:solidFill>
        </a:fill>
      </a:tcStyle>
    </a:band1V>
    <a:band2V>
      <a:tcTxStyle b="off" i="off"/>
      <a:tcStyle>
        <a:tcBdr/>
      </a:tcStyle>
    </a:band2V>
    <a:lastCol>
      <a:tcTxStyle b="on" i="off"/>
      <a:tcStyle>
        <a:tcBdr/>
      </a:tcStyle>
    </a:lastCol>
    <a:firstCol>
      <a:tcTxStyle b="on" i="off"/>
      <a:tcStyle>
        <a:tcBdr/>
      </a:tcStyle>
    </a:firstCol>
    <a:lastRow>
      <a:tcTxStyle b="on" i="off"/>
      <a:tcStyle>
        <a:tcBdr>
          <a:top>
            <a:ln w="12700" cap="flat" cmpd="sng">
              <a:solidFill>
                <a:schemeClr val="dk1"/>
              </a:solidFill>
              <a:prstDash val="solid"/>
              <a:round/>
              <a:headEnd type="none" w="sm" len="sm"/>
              <a:tailEnd type="none" w="sm" len="sm"/>
            </a:ln>
          </a:top>
        </a:tcBdr>
        <a:fill>
          <a:solidFill>
            <a:srgbClr val="FFFFFF">
              <a:alpha val="0"/>
            </a:srgbClr>
          </a:solidFill>
        </a:fill>
      </a:tcStyle>
    </a:lastRow>
    <a:seCell>
      <a:tcTxStyle b="off" i="off"/>
      <a:tcStyle>
        <a:tcBdr/>
      </a:tcStyle>
    </a:seCell>
    <a:swCell>
      <a:tcTxStyle b="off" i="off"/>
      <a:tcStyle>
        <a:tcBdr/>
      </a:tcStyle>
    </a:swCell>
    <a:firstRow>
      <a:tcTxStyle b="on" i="off"/>
      <a:tcStyle>
        <a:tcBdr>
          <a:bottom>
            <a:ln w="12700" cap="flat" cmpd="sng">
              <a:solidFill>
                <a:schemeClr val="dk1"/>
              </a:solidFill>
              <a:prstDash val="solid"/>
              <a:round/>
              <a:headEnd type="none" w="sm" len="sm"/>
              <a:tailEnd type="none" w="sm" len="sm"/>
            </a:ln>
          </a:bottom>
        </a:tcBdr>
        <a:fill>
          <a:solidFill>
            <a:srgbClr val="FFFFFF">
              <a:alpha val="0"/>
            </a:srgbClr>
          </a:solidFill>
        </a:fill>
      </a:tcStyle>
    </a:firstRow>
    <a:neCell>
      <a:tcTxStyle b="off" i="off"/>
      <a:tcStyle>
        <a:tcBdr/>
      </a:tcStyle>
    </a:neCell>
    <a:nwCell>
      <a:tcTxStyle b="off" i="off"/>
      <a:tcStyle>
        <a:tcBdr/>
      </a:tcStyle>
    </a:nw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694"/>
  </p:normalViewPr>
  <p:slideViewPr>
    <p:cSldViewPr snapToGrid="0">
      <p:cViewPr varScale="1">
        <p:scale>
          <a:sx n="136" d="100"/>
          <a:sy n="136" d="100"/>
        </p:scale>
        <p:origin x="200" y="50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6.fntdata"/><Relationship Id="rId39" Type="http://schemas.openxmlformats.org/officeDocument/2006/relationships/font" Target="fonts/font19.fntdata"/><Relationship Id="rId21" Type="http://schemas.openxmlformats.org/officeDocument/2006/relationships/font" Target="fonts/font1.fntdata"/><Relationship Id="rId34" Type="http://schemas.openxmlformats.org/officeDocument/2006/relationships/font" Target="fonts/font14.fntdata"/><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font" Target="fonts/font9.fntdata"/><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font" Target="fonts/font17.fntdata"/><Relationship Id="rId40" Type="http://schemas.openxmlformats.org/officeDocument/2006/relationships/tags" Target="tags/tag1.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11.fntdata"/><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font" Target="fonts/font18.fntdata"/><Relationship Id="rId46" Type="http://schemas.microsoft.com/office/2015/10/relationships/revisionInfo" Target="revisionInfo.xml"/><Relationship Id="rId20" Type="http://schemas.openxmlformats.org/officeDocument/2006/relationships/notesMaster" Target="notesMasters/notesMaster1.xml"/><Relationship Id="rId41"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extLst>
      <p:ext uri="{BB962C8B-B14F-4D97-AF65-F5344CB8AC3E}">
        <p14:creationId xmlns:p14="http://schemas.microsoft.com/office/powerpoint/2010/main" val="3895011525"/>
      </p:ext>
    </p:extLst>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2400"/>
              <a:buFont typeface="Montserrat"/>
              <a:buNone/>
            </a:pPr>
            <a:endParaRPr/>
          </a:p>
        </p:txBody>
      </p:sp>
      <p:sp>
        <p:nvSpPr>
          <p:cNvPr id="37" name="Google Shape;37;p1:notes"/>
          <p:cNvSpPr>
            <a:spLocks noGrp="1" noRot="1" noChangeAspect="1"/>
          </p:cNvSpPr>
          <p:nvPr>
            <p:ph type="sldImg" idx="2"/>
          </p:nvPr>
        </p:nvSpPr>
        <p:spPr>
          <a:xfrm>
            <a:off x="379413" y="685800"/>
            <a:ext cx="6097587"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443251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a:t>It is important to stress that sustainable food systems should fulfill </a:t>
            </a:r>
            <a:r>
              <a:rPr lang="en-US" b="1"/>
              <a:t>several purposes </a:t>
            </a:r>
            <a:r>
              <a:rPr lang="en-US"/>
              <a:t>as illustrated above. </a:t>
            </a:r>
          </a:p>
          <a:p>
            <a:pPr>
              <a:buNone/>
            </a:pPr>
            <a:endParaRPr lang="en-US"/>
          </a:p>
          <a:p>
            <a:pPr>
              <a:buNone/>
            </a:pPr>
            <a:r>
              <a:rPr lang="en-US"/>
              <a:t>The various outcomes of food systems can be presented in different ways, emphasizing various aspects (e.g. some frameworks also highlight the outcomes of food systems related to governance and territorial balance).  </a:t>
            </a:r>
          </a:p>
          <a:p>
            <a:pPr>
              <a:buNone/>
            </a:pPr>
            <a:endParaRPr lang="en-US"/>
          </a:p>
          <a:p>
            <a:pPr>
              <a:buNone/>
            </a:pPr>
            <a:r>
              <a:rPr lang="en-US"/>
              <a:t>The important element is to convey that food systems do much more than provide food! </a:t>
            </a:r>
          </a:p>
          <a:p>
            <a:pPr>
              <a:buNone/>
            </a:pPr>
            <a:endParaRPr lang="en-US"/>
          </a:p>
          <a:p>
            <a:pPr>
              <a:buNone/>
            </a:pPr>
            <a:r>
              <a:rPr lang="en-US"/>
              <a:t>They are a fundamental part of the social, cultural and economic fabric. Furthermore, these outcomes are achieved simultaneously. They often entail making choices and addressing trade-offs (e.g. between keeping prices low for consumers but ensuring food suppliers can make a decent income). </a:t>
            </a:r>
          </a:p>
          <a:p>
            <a:pPr>
              <a:buNone/>
            </a:pPr>
            <a:endParaRPr lang="en-US"/>
          </a:p>
          <a:p>
            <a:pPr>
              <a:buNone/>
            </a:pPr>
            <a:r>
              <a:rPr lang="en-US"/>
              <a:t>Finally, all outcomes are implemented locally, and have repercussions/impact locally – even when they are part of global processes (e.g. international food supply chains).</a:t>
            </a:r>
          </a:p>
        </p:txBody>
      </p:sp>
    </p:spTree>
    <p:extLst>
      <p:ext uri="{BB962C8B-B14F-4D97-AF65-F5344CB8AC3E}">
        <p14:creationId xmlns:p14="http://schemas.microsoft.com/office/powerpoint/2010/main" val="997008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en-US"/>
              <a:t>The multiple drivers and outcomes (purposes) of food systems show that they are </a:t>
            </a:r>
            <a:r>
              <a:rPr lang="en-US" b="1"/>
              <a:t>central to Agenda 2030</a:t>
            </a:r>
            <a:r>
              <a:rPr lang="en-US"/>
              <a:t>. </a:t>
            </a:r>
          </a:p>
          <a:p>
            <a:pPr>
              <a:buNone/>
            </a:pPr>
            <a:endParaRPr lang="en-US"/>
          </a:p>
          <a:p>
            <a:pPr>
              <a:buNone/>
            </a:pPr>
            <a:r>
              <a:rPr lang="en-US"/>
              <a:t>Making food systems sustainable is key to achieving the Sustainable Development Goals as illustrated in this graph. </a:t>
            </a:r>
          </a:p>
        </p:txBody>
      </p:sp>
    </p:spTree>
    <p:extLst>
      <p:ext uri="{BB962C8B-B14F-4D97-AF65-F5344CB8AC3E}">
        <p14:creationId xmlns:p14="http://schemas.microsoft.com/office/powerpoint/2010/main" val="2989488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4b2289fa13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1" name="Google Shape;151;g4b2289fa13_0_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extLst>
      <p:ext uri="{BB962C8B-B14F-4D97-AF65-F5344CB8AC3E}">
        <p14:creationId xmlns:p14="http://schemas.microsoft.com/office/powerpoint/2010/main" val="36363722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Google Shape;54;g5e4cb7db16_3_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400"/>
              <a:buFont typeface="Montserrat"/>
              <a:buNone/>
            </a:pPr>
            <a:endParaRPr/>
          </a:p>
        </p:txBody>
      </p:sp>
      <p:sp>
        <p:nvSpPr>
          <p:cNvPr id="55" name="Google Shape;55;g5e4cb7db16_3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80461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E12C5-35F0-114D-9488-CF9ADAE44E63}"/>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10549FD1-92AD-284A-A978-494F021015CC}"/>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0DF6704C-D105-8C45-8296-B4DDECF41C74}"/>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60E85002-E246-E04C-8C73-99029570FDB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C3BB411-C9A0-734F-9BA4-8A07B7BEB11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375970416"/>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2CC93-AEA9-2F4D-8D92-0D638F856EE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4F8DEA1-8599-214C-A599-F6CA91F1C17B}"/>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DDF0C8-77AA-4745-A868-74AF34D7A6E3}"/>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8892313C-E74B-CC4E-B7EE-13A477C1BDF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4BCF30B-5C01-B742-B63C-403AAF189FF0}"/>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816482646"/>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92C1AA-3936-054F-BF19-64B432A30CA0}"/>
              </a:ext>
            </a:extLst>
          </p:cNvPr>
          <p:cNvSpPr>
            <a:spLocks noGrp="1"/>
          </p:cNvSpPr>
          <p:nvPr>
            <p:ph type="title" orient="vert"/>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15B0BC6-F54F-E54C-852E-D0B69E54A4BA}"/>
              </a:ext>
            </a:extLst>
          </p:cNvPr>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F1F2E3-0502-4243-A3CD-7E679E18C233}"/>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0C87107B-4096-BE4D-A869-C548614EBA5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9023D4B-555A-3043-83B4-C29491730319}"/>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00787438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5C74B-E343-6C4F-9EDA-A09468AD9FBD}"/>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6D307EE-53FF-D248-BD03-DFFA53145CA2}"/>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C13D9C-1496-4546-AEE3-A7BD72A3765F}"/>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D287C56D-7220-9D43-89CC-3D87030B2A3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A4D26F6-AC30-0548-BCFE-7FE9EC85F6DB}"/>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641893111"/>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03977-BAE6-2049-8FCE-68D11E5E497E}"/>
              </a:ext>
            </a:extLst>
          </p:cNvPr>
          <p:cNvSpPr>
            <a:spLocks noGrp="1"/>
          </p:cNvSpPr>
          <p:nvPr>
            <p:ph type="title"/>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8A4F2628-B6EA-334B-BB8C-AF9A0C537BB7}"/>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45298C1-E577-8B47-834F-CC26A088A2F5}"/>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A3088172-BAB6-F844-AD3A-6F803BFC57C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8B00DFC-1860-254F-A866-A43BD7B83DD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687969983"/>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30F92-9E57-F847-8E2C-9C6CFE10C32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4D7A995-75B0-E749-8A5A-B133CBBCD3D5}"/>
              </a:ext>
            </a:extLst>
          </p:cNvPr>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87D3E74-262F-5549-AB15-9F6DFEE6BBC7}"/>
              </a:ext>
            </a:extLst>
          </p:cNvPr>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17677E9-66F8-BE44-BE9F-92EC5EBAA48D}"/>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6" name="Footer Placeholder 5">
            <a:extLst>
              <a:ext uri="{FF2B5EF4-FFF2-40B4-BE49-F238E27FC236}">
                <a16:creationId xmlns:a16="http://schemas.microsoft.com/office/drawing/2014/main" id="{91A14853-D4A3-2E4D-8AD7-E2095C49E3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9362FCF-75A5-0B42-AB37-0ABC040E4511}"/>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158941618"/>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3351B-CF8F-1041-B98F-080424D7AFFB}"/>
              </a:ext>
            </a:extLst>
          </p:cNvPr>
          <p:cNvSpPr>
            <a:spLocks noGrp="1"/>
          </p:cNvSpPr>
          <p:nvPr>
            <p:ph type="title"/>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2FC87CEB-FA79-D54F-B565-1D24BB96719E}"/>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0E3447F6-07FC-8A4E-86AA-4F4BEFD5BB09}"/>
              </a:ext>
            </a:extLst>
          </p:cNvPr>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1CAE3B2-2D27-B14E-BAE2-30A4F1DE6432}"/>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E6E37AD1-D3A7-5A47-90AC-98C80F148118}"/>
              </a:ext>
            </a:extLst>
          </p:cNvPr>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528BA48-3FAB-6448-B713-77D8DBA985D5}"/>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8" name="Footer Placeholder 7">
            <a:extLst>
              <a:ext uri="{FF2B5EF4-FFF2-40B4-BE49-F238E27FC236}">
                <a16:creationId xmlns:a16="http://schemas.microsoft.com/office/drawing/2014/main" id="{32ABBF32-5513-344A-853B-CC72BEA6EA1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01DC5C7A-6BDF-FF43-AB20-B8A8D613AA62}"/>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04420968"/>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098A3-79B7-A045-94C9-609F0C97E14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96439B2-09D7-6A48-900D-EB9FFF71F388}"/>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4" name="Footer Placeholder 3">
            <a:extLst>
              <a:ext uri="{FF2B5EF4-FFF2-40B4-BE49-F238E27FC236}">
                <a16:creationId xmlns:a16="http://schemas.microsoft.com/office/drawing/2014/main" id="{85B84B17-E97F-814C-B5F1-3FA7453510B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36DAE15D-C595-CB47-B5F1-E99FF27BD74F}"/>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373180375"/>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A7FB5F-FA83-1745-9DD3-AC5E05282EDE}"/>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3" name="Footer Placeholder 2">
            <a:extLst>
              <a:ext uri="{FF2B5EF4-FFF2-40B4-BE49-F238E27FC236}">
                <a16:creationId xmlns:a16="http://schemas.microsoft.com/office/drawing/2014/main" id="{2D43982D-90A1-DA49-B639-B02F1EAB24F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6F1794A-14CC-BC44-B3A4-C616A64C7F24}"/>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411970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C8213-9E1E-6445-BF0E-C59E8EC6D989}"/>
              </a:ext>
            </a:extLst>
          </p:cNvPr>
          <p:cNvSpPr>
            <a:spLocks noGrp="1"/>
          </p:cNvSpPr>
          <p:nvPr>
            <p:ph type="title"/>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68727EE3-8BA1-3A4E-AF41-86E93BFE48DA}"/>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49F81BA-7486-8A45-9992-D059733C2C25}"/>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E9204C4F-CEB1-AE4A-BCFC-E58DAFF3F9A7}"/>
              </a:ext>
            </a:extLst>
          </p:cNvPr>
          <p:cNvSpPr>
            <a:spLocks noGrp="1"/>
          </p:cNvSpPr>
          <p:nvPr>
            <p:ph type="dt" sz="half" idx="10"/>
          </p:nvPr>
        </p:nvSpPr>
        <p:spPr/>
        <p:txBody>
          <a:bodyPr/>
          <a:lstStyle/>
          <a:p>
            <a:fld id="{AC179B40-EB63-4849-BFEA-3D9E82C7BD5D}" type="datetimeFigureOut">
              <a:rPr lang="en-US" smtClean="0"/>
              <a:t>1/5/21</a:t>
            </a:fld>
            <a:endParaRPr lang="en-US"/>
          </a:p>
        </p:txBody>
      </p:sp>
      <p:sp>
        <p:nvSpPr>
          <p:cNvPr id="6" name="Footer Placeholder 5">
            <a:extLst>
              <a:ext uri="{FF2B5EF4-FFF2-40B4-BE49-F238E27FC236}">
                <a16:creationId xmlns:a16="http://schemas.microsoft.com/office/drawing/2014/main" id="{B2400F0C-E764-B845-BC7D-8F04454AA95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02DFA16-E89E-0943-8897-3377047B9D89}"/>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302442162"/>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15" name="Google Shape;184;p25">
            <a:extLst>
              <a:ext uri="{FF2B5EF4-FFF2-40B4-BE49-F238E27FC236}">
                <a16:creationId xmlns:a16="http://schemas.microsoft.com/office/drawing/2014/main" id="{E41462B2-CFA5-4140-A353-15005D228860}"/>
              </a:ext>
            </a:extLst>
          </p:cNvPr>
          <p:cNvSpPr/>
          <p:nvPr/>
        </p:nvSpPr>
        <p:spPr>
          <a:xfrm>
            <a:off x="720" y="0"/>
            <a:ext cx="3387939" cy="4091947"/>
          </a:xfrm>
          <a:prstGeom prst="rect">
            <a:avLst/>
          </a:prstGeom>
          <a:solidFill>
            <a:schemeClr val="accent3">
              <a:alpha val="48000"/>
            </a:schemeClr>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Content Placeholder 2">
            <a:extLst>
              <a:ext uri="{FF2B5EF4-FFF2-40B4-BE49-F238E27FC236}">
                <a16:creationId xmlns:a16="http://schemas.microsoft.com/office/drawing/2014/main" id="{8B86F8A0-920E-FC4D-807B-59CAF62E83A4}"/>
              </a:ext>
            </a:extLst>
          </p:cNvPr>
          <p:cNvSpPr>
            <a:spLocks noGrp="1"/>
          </p:cNvSpPr>
          <p:nvPr>
            <p:ph idx="13"/>
          </p:nvPr>
        </p:nvSpPr>
        <p:spPr>
          <a:xfrm>
            <a:off x="-720" y="721"/>
            <a:ext cx="9144000" cy="4077044"/>
          </a:xfrm>
        </p:spPr>
        <p:txBody>
          <a:bodyPr/>
          <a:lstStyle>
            <a:lvl1pPr>
              <a:buNone/>
              <a:defRPr/>
            </a:lvl1pPr>
          </a:lstStyle>
          <a:p>
            <a:pPr lvl="0"/>
            <a:r>
              <a:rPr lang="en-US"/>
              <a:t>Click to edit Master text styles</a:t>
            </a:r>
          </a:p>
        </p:txBody>
      </p:sp>
      <p:sp>
        <p:nvSpPr>
          <p:cNvPr id="9" name="Google Shape;184;p25">
            <a:extLst>
              <a:ext uri="{FF2B5EF4-FFF2-40B4-BE49-F238E27FC236}">
                <a16:creationId xmlns:a16="http://schemas.microsoft.com/office/drawing/2014/main" id="{7CBD26E2-4F71-9B42-B9A7-B130F4B7ED3F}"/>
              </a:ext>
            </a:extLst>
          </p:cNvPr>
          <p:cNvSpPr/>
          <p:nvPr/>
        </p:nvSpPr>
        <p:spPr>
          <a:xfrm>
            <a:off x="1320" y="4186517"/>
            <a:ext cx="9142680" cy="98612"/>
          </a:xfrm>
          <a:prstGeom prst="rect">
            <a:avLst/>
          </a:prstGeom>
          <a:solidFill>
            <a:schemeClr val="accent3"/>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 name="Picture 9" descr="Logo, company name&#10;&#10;Description automatically generated">
            <a:extLst>
              <a:ext uri="{FF2B5EF4-FFF2-40B4-BE49-F238E27FC236}">
                <a16:creationId xmlns:a16="http://schemas.microsoft.com/office/drawing/2014/main" id="{69947619-6382-4042-A2E9-25B433F676E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5860" y="4363940"/>
            <a:ext cx="1667434" cy="769874"/>
          </a:xfrm>
          <a:prstGeom prst="rect">
            <a:avLst/>
          </a:prstGeom>
        </p:spPr>
      </p:pic>
      <p:sp>
        <p:nvSpPr>
          <p:cNvPr id="11" name="Google Shape;184;p25">
            <a:extLst>
              <a:ext uri="{FF2B5EF4-FFF2-40B4-BE49-F238E27FC236}">
                <a16:creationId xmlns:a16="http://schemas.microsoft.com/office/drawing/2014/main" id="{402266E9-9A22-4840-8C13-B51CD2079984}"/>
              </a:ext>
            </a:extLst>
          </p:cNvPr>
          <p:cNvSpPr/>
          <p:nvPr/>
        </p:nvSpPr>
        <p:spPr>
          <a:xfrm>
            <a:off x="7288306" y="4379699"/>
            <a:ext cx="1765182" cy="654424"/>
          </a:xfrm>
          <a:prstGeom prst="rect">
            <a:avLst/>
          </a:prstGeom>
          <a:solidFill>
            <a:schemeClr val="accent3"/>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2" name="Picture 11" descr="A picture containing ax&#10;&#10;Description automatically generated">
            <a:extLst>
              <a:ext uri="{FF2B5EF4-FFF2-40B4-BE49-F238E27FC236}">
                <a16:creationId xmlns:a16="http://schemas.microsoft.com/office/drawing/2014/main" id="{15C078E3-1FD6-6D43-9A59-62C00226682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13812" y="4730947"/>
            <a:ext cx="255346" cy="207584"/>
          </a:xfrm>
          <a:prstGeom prst="rect">
            <a:avLst/>
          </a:prstGeom>
        </p:spPr>
      </p:pic>
      <p:sp>
        <p:nvSpPr>
          <p:cNvPr id="13" name="TextBox 12">
            <a:extLst>
              <a:ext uri="{FF2B5EF4-FFF2-40B4-BE49-F238E27FC236}">
                <a16:creationId xmlns:a16="http://schemas.microsoft.com/office/drawing/2014/main" id="{B2910B58-84C8-CD4E-9869-999EF83BE133}"/>
              </a:ext>
            </a:extLst>
          </p:cNvPr>
          <p:cNvSpPr txBox="1"/>
          <p:nvPr/>
        </p:nvSpPr>
        <p:spPr>
          <a:xfrm>
            <a:off x="7651228" y="4682721"/>
            <a:ext cx="1447947" cy="338554"/>
          </a:xfrm>
          <a:prstGeom prst="rect">
            <a:avLst/>
          </a:prstGeom>
          <a:noFill/>
        </p:spPr>
        <p:txBody>
          <a:bodyPr wrap="square" rtlCol="0">
            <a:spAutoFit/>
          </a:bodyPr>
          <a:lstStyle/>
          <a:p>
            <a:r>
              <a:rPr lang="en-US" sz="1600">
                <a:latin typeface="Ciutadella Regular" pitchFamily="2" charset="77"/>
              </a:rPr>
              <a:t>@foodsystems</a:t>
            </a:r>
          </a:p>
        </p:txBody>
      </p:sp>
      <p:sp>
        <p:nvSpPr>
          <p:cNvPr id="14" name="TextBox 13">
            <a:extLst>
              <a:ext uri="{FF2B5EF4-FFF2-40B4-BE49-F238E27FC236}">
                <a16:creationId xmlns:a16="http://schemas.microsoft.com/office/drawing/2014/main" id="{6C115C21-A09E-E842-8117-CEC6D6F18487}"/>
              </a:ext>
            </a:extLst>
          </p:cNvPr>
          <p:cNvSpPr txBox="1"/>
          <p:nvPr/>
        </p:nvSpPr>
        <p:spPr>
          <a:xfrm>
            <a:off x="7306236" y="4418359"/>
            <a:ext cx="1765182" cy="338554"/>
          </a:xfrm>
          <a:prstGeom prst="rect">
            <a:avLst/>
          </a:prstGeom>
          <a:noFill/>
        </p:spPr>
        <p:txBody>
          <a:bodyPr wrap="square" rtlCol="0">
            <a:spAutoFit/>
          </a:bodyPr>
          <a:lstStyle/>
          <a:p>
            <a:r>
              <a:rPr lang="en-US" sz="1600">
                <a:latin typeface="Ciutadella Regular" pitchFamily="2" charset="77"/>
              </a:rPr>
              <a:t>#SummitDialogues</a:t>
            </a:r>
          </a:p>
        </p:txBody>
      </p:sp>
      <p:sp>
        <p:nvSpPr>
          <p:cNvPr id="2" name="Title 1">
            <a:extLst>
              <a:ext uri="{FF2B5EF4-FFF2-40B4-BE49-F238E27FC236}">
                <a16:creationId xmlns:a16="http://schemas.microsoft.com/office/drawing/2014/main" id="{115067F7-ABB3-DB4A-84E0-542F99CC7487}"/>
              </a:ext>
            </a:extLst>
          </p:cNvPr>
          <p:cNvSpPr>
            <a:spLocks noGrp="1"/>
          </p:cNvSpPr>
          <p:nvPr>
            <p:ph type="title"/>
          </p:nvPr>
        </p:nvSpPr>
        <p:spPr>
          <a:xfrm>
            <a:off x="228705" y="258296"/>
            <a:ext cx="2949178" cy="1200150"/>
          </a:xfrm>
          <a:solidFill>
            <a:srgbClr val="4C9F38">
              <a:alpha val="40000"/>
            </a:srgbClr>
          </a:solidFill>
        </p:spPr>
        <p:txBody>
          <a:bodyPr anchor="b"/>
          <a:lstStyle>
            <a:lvl1pPr>
              <a:defRPr sz="2400" b="1">
                <a:solidFill>
                  <a:schemeClr val="tx1"/>
                </a:solidFill>
                <a:latin typeface="Ciutadella Bold" pitchFamily="2" charset="77"/>
              </a:defRPr>
            </a:lvl1pPr>
          </a:lstStyle>
          <a:p>
            <a:r>
              <a:rPr lang="en-US"/>
              <a:t>Click to edit Master title style</a:t>
            </a:r>
          </a:p>
        </p:txBody>
      </p:sp>
    </p:spTree>
    <p:extLst>
      <p:ext uri="{BB962C8B-B14F-4D97-AF65-F5344CB8AC3E}">
        <p14:creationId xmlns:p14="http://schemas.microsoft.com/office/powerpoint/2010/main" val="3820676049"/>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9ADEEB6-D536-5641-AE1B-5D37AF4C3C16}"/>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841A120-9EFE-D548-9BE8-3087AA216B16}"/>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F2E476-ADC4-B840-B769-80CA05DF0E85}"/>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8220ED56-D7E4-0244-B573-7E9604EDCC90}"/>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8BBD935-B6F3-9344-ABC7-320083DBA3B4}"/>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740783515"/>
      </p:ext>
    </p:extLst>
  </p:cSld>
  <p:clrMap bg1="dk1" tx1="lt1" bg2="dk2"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hf hdr="0" ftr="0" dt="0"/>
  <p:txStyles>
    <p:titleStyle>
      <a:lvl1pPr algn="l" defTabSz="685800" rtl="0" eaLnBrk="1" latinLnBrk="0" hangingPunct="1">
        <a:lnSpc>
          <a:spcPct val="90000"/>
        </a:lnSpc>
        <a:spcBef>
          <a:spcPct val="0"/>
        </a:spcBef>
        <a:buNone/>
        <a:defRPr sz="33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png"/><Relationship Id="rId2" Type="http://schemas.openxmlformats.org/officeDocument/2006/relationships/slideLayout" Target="../slideLayouts/slideLayout7.xml"/><Relationship Id="rId1" Type="http://schemas.openxmlformats.org/officeDocument/2006/relationships/tags" Target="../tags/tag2.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8.png"/></Relationships>
</file>

<file path=ppt/slides/_rels/slide11.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hyperlink" Target="http://www.summitdialogues.org" TargetMode="External"/><Relationship Id="rId7" Type="http://schemas.openxmlformats.org/officeDocument/2006/relationships/image" Target="../media/image13.png"/><Relationship Id="rId2" Type="http://schemas.openxmlformats.org/officeDocument/2006/relationships/slideLayout" Target="../slideLayouts/slideLayout7.xml"/><Relationship Id="rId1" Type="http://schemas.openxmlformats.org/officeDocument/2006/relationships/tags" Target="../tags/tag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7.xml"/><Relationship Id="rId1" Type="http://schemas.openxmlformats.org/officeDocument/2006/relationships/tags" Target="../tags/tag4.xml"/><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5.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6.xml"/><Relationship Id="rId6" Type="http://schemas.openxmlformats.org/officeDocument/2006/relationships/image" Target="../media/image3.png"/><Relationship Id="rId5" Type="http://schemas.openxmlformats.org/officeDocument/2006/relationships/image" Target="../media/image4.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7.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25F49CC-6505-4B67-A727-32491E17C3CE}"/>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1</a:t>
            </a:fld>
            <a:endParaRPr lang="en"/>
          </a:p>
        </p:txBody>
      </p:sp>
      <p:sp>
        <p:nvSpPr>
          <p:cNvPr id="3" name="TextBox 2">
            <a:extLst>
              <a:ext uri="{FF2B5EF4-FFF2-40B4-BE49-F238E27FC236}">
                <a16:creationId xmlns:a16="http://schemas.microsoft.com/office/drawing/2014/main" id="{679674ED-7F71-4BDD-814A-F8C298BA745D}"/>
              </a:ext>
            </a:extLst>
          </p:cNvPr>
          <p:cNvSpPr txBox="1"/>
          <p:nvPr/>
        </p:nvSpPr>
        <p:spPr>
          <a:xfrm>
            <a:off x="783498" y="730642"/>
            <a:ext cx="7577003" cy="2739211"/>
          </a:xfrm>
          <a:prstGeom prst="rect">
            <a:avLst/>
          </a:prstGeom>
          <a:noFill/>
        </p:spPr>
        <p:txBody>
          <a:bodyPr wrap="square" lIns="91440" tIns="45720" rIns="91440" bIns="45720" rtlCol="0" anchor="t">
            <a:spAutoFit/>
          </a:bodyPr>
          <a:lstStyle/>
          <a:p>
            <a:r>
              <a:rPr lang="fr-FR" sz="2800" b="1" dirty="0">
                <a:solidFill>
                  <a:schemeClr val="bg2"/>
                </a:solidFill>
                <a:latin typeface="Roboto" panose="02000000000000000000" pitchFamily="2" charset="0"/>
                <a:ea typeface="Roboto" panose="02000000000000000000" pitchFamily="2" charset="0"/>
              </a:rPr>
              <a:t>Remarque destinée à l’utilisateur :</a:t>
            </a:r>
          </a:p>
          <a:p>
            <a:endParaRPr lang="en-US" sz="2800" dirty="0">
              <a:solidFill>
                <a:schemeClr val="bg2"/>
              </a:solidFill>
              <a:latin typeface="Roboto" panose="02000000000000000000" pitchFamily="2" charset="0"/>
              <a:ea typeface="Roboto" panose="02000000000000000000" pitchFamily="2" charset="0"/>
            </a:endParaRPr>
          </a:p>
          <a:p>
            <a:pPr marL="171450" indent="-171450">
              <a:buChar char="•"/>
            </a:pPr>
            <a:r>
              <a:rPr lang="fr-FR" sz="1600" dirty="0">
                <a:solidFill>
                  <a:schemeClr val="bg2"/>
                </a:solidFill>
                <a:latin typeface="Roboto" panose="02000000000000000000" pitchFamily="2" charset="0"/>
                <a:ea typeface="Roboto" panose="02000000000000000000" pitchFamily="2" charset="0"/>
              </a:rPr>
              <a:t>Ces diapositives peuvent être utilisées pour élaborer la présentation de l’Animateur lors d’une Concertation pour le Sommet sur les systèmes alimentaires.</a:t>
            </a:r>
          </a:p>
          <a:p>
            <a:pPr marL="171450" indent="-171450">
              <a:buChar char="•"/>
            </a:pPr>
            <a:r>
              <a:rPr lang="fr-FR" sz="1600" dirty="0">
                <a:solidFill>
                  <a:schemeClr val="bg2"/>
                </a:solidFill>
                <a:latin typeface="Roboto" panose="02000000000000000000" pitchFamily="2" charset="0"/>
                <a:ea typeface="Roboto" panose="02000000000000000000" pitchFamily="2" charset="0"/>
              </a:rPr>
              <a:t>Elles doivent être adaptées à l’aide d’autres documents d’information et des contenus locaux. </a:t>
            </a:r>
          </a:p>
          <a:p>
            <a:pPr marL="171450" indent="-171450">
              <a:buChar char="•"/>
            </a:pPr>
            <a:r>
              <a:rPr lang="fr-FR" sz="1600" dirty="0">
                <a:solidFill>
                  <a:schemeClr val="bg2"/>
                </a:solidFill>
                <a:latin typeface="Roboto" panose="02000000000000000000" pitchFamily="2" charset="0"/>
                <a:ea typeface="Roboto" panose="02000000000000000000" pitchFamily="2" charset="0"/>
              </a:rPr>
              <a:t>Le texte à modifier est indiqué en italique (diapositives 2, 3 et 14) </a:t>
            </a:r>
          </a:p>
          <a:p>
            <a:pPr marL="171450" indent="-171450">
              <a:buChar char="•"/>
            </a:pPr>
            <a:r>
              <a:rPr lang="fr-FR" sz="1600" dirty="0">
                <a:solidFill>
                  <a:schemeClr val="bg2"/>
                </a:solidFill>
                <a:latin typeface="Roboto" panose="02000000000000000000" pitchFamily="2" charset="0"/>
                <a:ea typeface="Roboto" panose="02000000000000000000" pitchFamily="2" charset="0"/>
              </a:rPr>
              <a:t>Limitez autant que possible le nombre de diapositives. À plus forte raison pour les </a:t>
            </a:r>
            <a:r>
              <a:rPr lang="fr-FR" sz="1600" dirty="0" err="1">
                <a:solidFill>
                  <a:schemeClr val="bg2"/>
                </a:solidFill>
                <a:latin typeface="Roboto" panose="02000000000000000000" pitchFamily="2" charset="0"/>
                <a:ea typeface="Roboto" panose="02000000000000000000" pitchFamily="2" charset="0"/>
              </a:rPr>
              <a:t>CSSA</a:t>
            </a:r>
            <a:r>
              <a:rPr lang="fr-FR" sz="1600" dirty="0">
                <a:solidFill>
                  <a:schemeClr val="bg2"/>
                </a:solidFill>
                <a:latin typeface="Roboto" panose="02000000000000000000" pitchFamily="2" charset="0"/>
                <a:ea typeface="Roboto" panose="02000000000000000000" pitchFamily="2" charset="0"/>
              </a:rPr>
              <a:t> en ligne. </a:t>
            </a:r>
          </a:p>
          <a:p>
            <a:pPr marL="171450" indent="-171450">
              <a:buChar char="•"/>
            </a:pPr>
            <a:r>
              <a:rPr lang="fr-FR" sz="1600" dirty="0">
                <a:solidFill>
                  <a:schemeClr val="bg2"/>
                </a:solidFill>
                <a:latin typeface="Roboto" panose="02000000000000000000" pitchFamily="2" charset="0"/>
                <a:ea typeface="Roboto" panose="02000000000000000000" pitchFamily="2" charset="0"/>
              </a:rPr>
              <a:t>Une diapositive vierge a été ajoutée à la fin de la présentation afin que vous puissiez insérer les éventuels contenus locaux qui vous semblent pertinents. </a:t>
            </a:r>
            <a:r>
              <a:rPr lang="fr-FR" sz="2000" dirty="0">
                <a:solidFill>
                  <a:schemeClr val="bg2"/>
                </a:solidFill>
                <a:latin typeface="Roboto" panose="02000000000000000000" pitchFamily="2" charset="0"/>
                <a:ea typeface="Roboto" panose="02000000000000000000" pitchFamily="2" charset="0"/>
              </a:rPr>
              <a:t> </a:t>
            </a:r>
          </a:p>
        </p:txBody>
      </p:sp>
      <p:sp>
        <p:nvSpPr>
          <p:cNvPr id="7" name="TextBox 6">
            <a:extLst>
              <a:ext uri="{FF2B5EF4-FFF2-40B4-BE49-F238E27FC236}">
                <a16:creationId xmlns:a16="http://schemas.microsoft.com/office/drawing/2014/main" id="{867C574E-8CD0-4094-BAFA-D8429FB0E59A}"/>
              </a:ext>
            </a:extLst>
          </p:cNvPr>
          <p:cNvSpPr txBox="1"/>
          <p:nvPr/>
        </p:nvSpPr>
        <p:spPr>
          <a:xfrm>
            <a:off x="4826858" y="4406065"/>
            <a:ext cx="4572000" cy="307777"/>
          </a:xfrm>
          <a:prstGeom prst="rect">
            <a:avLst/>
          </a:prstGeom>
          <a:noFill/>
        </p:spPr>
        <p:txBody>
          <a:bodyPr wrap="square">
            <a:spAutoFit/>
          </a:bodyPr>
          <a:lstStyle/>
          <a:p>
            <a:pPr marL="0" marR="0" lvl="0" indent="0" algn="ctr" rtl="0">
              <a:lnSpc>
                <a:spcPct val="100000"/>
              </a:lnSpc>
              <a:spcBef>
                <a:spcPts val="0"/>
              </a:spcBef>
              <a:spcAft>
                <a:spcPts val="0"/>
              </a:spcAft>
              <a:buClr>
                <a:schemeClr val="dk2"/>
              </a:buClr>
              <a:buSzPts val="1100"/>
              <a:buFont typeface="Arial"/>
              <a:buNone/>
            </a:pPr>
            <a:r>
              <a:rPr lang="fr-FR" sz="1400" b="1" i="0" u="none" strike="noStrike" cap="none">
                <a:solidFill>
                  <a:schemeClr val="dk2"/>
                </a:solidFill>
                <a:latin typeface="Montserrat"/>
                <a:ea typeface="Montserrat"/>
                <a:cs typeface="Montserrat"/>
                <a:sym typeface="Montserrat"/>
              </a:rPr>
              <a:t>SUMMITDIALOGUES.ORG</a:t>
            </a:r>
          </a:p>
        </p:txBody>
      </p:sp>
      <p:pic>
        <p:nvPicPr>
          <p:cNvPr id="6" name="Picture 5" descr="A picture containing text&#10;&#10;Description automatically generated">
            <a:extLst>
              <a:ext uri="{FF2B5EF4-FFF2-40B4-BE49-F238E27FC236}">
                <a16:creationId xmlns:a16="http://schemas.microsoft.com/office/drawing/2014/main" id="{8C929C4D-6992-2248-A0DB-0E83B5773755}"/>
              </a:ext>
            </a:extLst>
          </p:cNvPr>
          <p:cNvPicPr>
            <a:picLocks noChangeAspect="1"/>
          </p:cNvPicPr>
          <p:nvPr/>
        </p:nvPicPr>
        <p:blipFill>
          <a:blip r:embed="rId2"/>
          <a:stretch>
            <a:fillRect/>
          </a:stretch>
        </p:blipFill>
        <p:spPr>
          <a:xfrm>
            <a:off x="316592" y="4177695"/>
            <a:ext cx="1544864" cy="764515"/>
          </a:xfrm>
          <a:prstGeom prst="rect">
            <a:avLst/>
          </a:prstGeom>
        </p:spPr>
      </p:pic>
    </p:spTree>
    <p:extLst>
      <p:ext uri="{BB962C8B-B14F-4D97-AF65-F5344CB8AC3E}">
        <p14:creationId xmlns:p14="http://schemas.microsoft.com/office/powerpoint/2010/main" val="25190507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576505" y="902091"/>
            <a:ext cx="7657104" cy="3431406"/>
          </a:xfrm>
          <a:prstGeom prst="rect">
            <a:avLst/>
          </a:prstGeom>
          <a:noFill/>
          <a:ln>
            <a:noFill/>
          </a:ln>
        </p:spPr>
        <p:txBody>
          <a:bodyPr spcFirstLastPara="1" wrap="square" lIns="41900" tIns="20950" rIns="41900" bIns="20950" anchor="t" anchorCtr="0">
            <a:noAutofit/>
          </a:bodyPr>
          <a:lstStyle/>
          <a:p>
            <a:pPr>
              <a:buClr>
                <a:schemeClr val="dk2"/>
              </a:buClr>
              <a:buSzPts val="1100"/>
            </a:pPr>
            <a:r>
              <a:rPr lang="fr-FR" sz="1800" b="1" dirty="0">
                <a:solidFill>
                  <a:schemeClr val="bg2"/>
                </a:solidFill>
                <a:latin typeface="Roboto" panose="02000000000000000000" pitchFamily="2" charset="0"/>
                <a:ea typeface="Roboto" panose="02000000000000000000" pitchFamily="2" charset="0"/>
                <a:cs typeface="Montserrat"/>
                <a:sym typeface="Montserrat"/>
              </a:rPr>
              <a:t>Les Concertations pour le Sommet sur les systèmes alimentaires permettent aux parties prenantes de travailler ensemble en :</a:t>
            </a:r>
          </a:p>
          <a:p>
            <a:pPr>
              <a:buClr>
                <a:schemeClr val="dk2"/>
              </a:buClr>
              <a:buSzPts val="1100"/>
            </a:pPr>
            <a:endParaRPr lang="en-US" sz="1800" b="1" dirty="0">
              <a:solidFill>
                <a:schemeClr val="bg2"/>
              </a:solidFill>
              <a:latin typeface="Roboto" panose="02000000000000000000" pitchFamily="2" charset="0"/>
              <a:ea typeface="Roboto" panose="02000000000000000000" pitchFamily="2" charset="0"/>
              <a:cs typeface="Montserrat"/>
              <a:sym typeface="Montserrat"/>
            </a:endParaRPr>
          </a:p>
          <a:p>
            <a:pPr marL="342900" indent="-342900">
              <a:buClr>
                <a:schemeClr val="dk2"/>
              </a:buClr>
              <a:buSzPts val="1100"/>
              <a:buChar char="•"/>
            </a:pPr>
            <a:r>
              <a:rPr lang="fr-FR" sz="1800" b="1" dirty="0">
                <a:solidFill>
                  <a:schemeClr val="bg2"/>
                </a:solidFill>
                <a:latin typeface="Roboto" panose="02000000000000000000" pitchFamily="2" charset="0"/>
                <a:ea typeface="Roboto" panose="02000000000000000000" pitchFamily="2" charset="0"/>
                <a:cs typeface="Montserrat"/>
                <a:sym typeface="Montserrat"/>
              </a:rPr>
              <a:t>Analysant</a:t>
            </a:r>
            <a:r>
              <a:rPr lang="fr-FR" sz="1800" dirty="0">
                <a:solidFill>
                  <a:schemeClr val="bg2"/>
                </a:solidFill>
                <a:latin typeface="Roboto" panose="02000000000000000000" pitchFamily="2" charset="0"/>
                <a:ea typeface="Roboto" panose="02000000000000000000" pitchFamily="2" charset="0"/>
                <a:cs typeface="Montserrat"/>
                <a:sym typeface="Montserrat"/>
              </a:rPr>
              <a:t> les enjeux associés aux objectifs du Sommet ; </a:t>
            </a:r>
          </a:p>
          <a:p>
            <a:pPr marL="342900" indent="-342900">
              <a:buClr>
                <a:schemeClr val="dk2"/>
              </a:buClr>
              <a:buSzPts val="1100"/>
              <a:buChar char="•"/>
            </a:pPr>
            <a:r>
              <a:rPr lang="fr-FR" sz="1800" b="1" dirty="0">
                <a:solidFill>
                  <a:schemeClr val="bg2"/>
                </a:solidFill>
                <a:latin typeface="Roboto" panose="02000000000000000000" pitchFamily="2" charset="0"/>
                <a:ea typeface="Roboto" panose="02000000000000000000" pitchFamily="2" charset="0"/>
                <a:cs typeface="Montserrat"/>
                <a:sym typeface="Montserrat"/>
              </a:rPr>
              <a:t>Étudiant</a:t>
            </a:r>
            <a:r>
              <a:rPr lang="fr-FR" sz="1800" dirty="0">
                <a:solidFill>
                  <a:schemeClr val="bg2"/>
                </a:solidFill>
                <a:latin typeface="Roboto" panose="02000000000000000000" pitchFamily="2" charset="0"/>
                <a:ea typeface="Roboto" panose="02000000000000000000" pitchFamily="2" charset="0"/>
                <a:cs typeface="Montserrat"/>
                <a:sym typeface="Montserrat"/>
              </a:rPr>
              <a:t> les approches prometteuses ; </a:t>
            </a:r>
          </a:p>
          <a:p>
            <a:pPr marL="342900" indent="-342900">
              <a:buClr>
                <a:schemeClr val="dk2"/>
              </a:buClr>
              <a:buSzPts val="1100"/>
              <a:buChar char="•"/>
            </a:pPr>
            <a:r>
              <a:rPr lang="fr-FR" sz="1800" b="1" dirty="0">
                <a:solidFill>
                  <a:schemeClr val="bg2"/>
                </a:solidFill>
                <a:latin typeface="Roboto" panose="02000000000000000000" pitchFamily="2" charset="0"/>
                <a:ea typeface="Roboto" panose="02000000000000000000" pitchFamily="2" charset="0"/>
                <a:cs typeface="Montserrat"/>
                <a:sym typeface="Montserrat"/>
              </a:rPr>
              <a:t>Débattant</a:t>
            </a:r>
            <a:r>
              <a:rPr lang="fr-FR" sz="1800" dirty="0">
                <a:solidFill>
                  <a:schemeClr val="bg2"/>
                </a:solidFill>
                <a:latin typeface="Roboto" panose="02000000000000000000" pitchFamily="2" charset="0"/>
                <a:ea typeface="Roboto" panose="02000000000000000000" pitchFamily="2" charset="0"/>
                <a:cs typeface="Montserrat"/>
                <a:sym typeface="Montserrat"/>
              </a:rPr>
              <a:t> des voies menant à des systèmes alimentaires durables ;</a:t>
            </a:r>
          </a:p>
          <a:p>
            <a:pPr marL="342900" indent="-342900">
              <a:buClr>
                <a:schemeClr val="dk2"/>
              </a:buClr>
              <a:buSzPts val="1100"/>
              <a:buChar char="•"/>
            </a:pPr>
            <a:r>
              <a:rPr lang="fr-FR" sz="1800" b="1" dirty="0">
                <a:solidFill>
                  <a:schemeClr val="bg2"/>
                </a:solidFill>
                <a:latin typeface="Roboto" panose="02000000000000000000" pitchFamily="2" charset="0"/>
                <a:ea typeface="Roboto" panose="02000000000000000000" pitchFamily="2" charset="0"/>
                <a:cs typeface="Montserrat"/>
                <a:sym typeface="Montserrat"/>
              </a:rPr>
              <a:t>Élaborant des</a:t>
            </a:r>
            <a:r>
              <a:rPr lang="fr-FR" sz="1800" dirty="0">
                <a:solidFill>
                  <a:schemeClr val="bg2"/>
                </a:solidFill>
                <a:latin typeface="Roboto" panose="02000000000000000000" pitchFamily="2" charset="0"/>
                <a:ea typeface="Roboto" panose="02000000000000000000" pitchFamily="2" charset="0"/>
                <a:cs typeface="Montserrat"/>
                <a:sym typeface="Montserrat"/>
              </a:rPr>
              <a:t> intentions et des engagements.</a:t>
            </a:r>
          </a:p>
          <a:p>
            <a:pPr>
              <a:buClr>
                <a:schemeClr val="dk2"/>
              </a:buClr>
              <a:buSzPts val="1100"/>
            </a:pPr>
            <a:endParaRPr lang="fr-FR" sz="1800" dirty="0">
              <a:solidFill>
                <a:schemeClr val="bg2"/>
              </a:solidFill>
              <a:latin typeface="Roboto" panose="02000000000000000000" pitchFamily="2" charset="0"/>
              <a:ea typeface="Roboto" panose="02000000000000000000" pitchFamily="2" charset="0"/>
              <a:cs typeface="Calibri"/>
            </a:endParaRPr>
          </a:p>
          <a:p>
            <a:pPr>
              <a:buClr>
                <a:schemeClr val="dk2"/>
              </a:buClr>
              <a:buSzPts val="1100"/>
            </a:pPr>
            <a:r>
              <a:rPr lang="fr-FR" sz="1800" dirty="0">
                <a:solidFill>
                  <a:schemeClr val="bg2"/>
                </a:solidFill>
                <a:latin typeface="Roboto" panose="02000000000000000000" pitchFamily="2" charset="0"/>
                <a:ea typeface="Roboto" panose="02000000000000000000" pitchFamily="2" charset="0"/>
                <a:cs typeface="Calibri"/>
              </a:rPr>
              <a:t>Les Concertations sont organisées a)          par les États membres des Nations Unies, b)            lors des événements mondiaux et c)          de manière indépendante. </a:t>
            </a:r>
          </a:p>
          <a:p>
            <a:pPr>
              <a:buClr>
                <a:schemeClr val="dk2"/>
              </a:buClr>
              <a:buSzPts val="1100"/>
            </a:pPr>
            <a:endParaRPr lang="en-US" sz="2400" dirty="0">
              <a:solidFill>
                <a:schemeClr val="bg2"/>
              </a:solidFill>
              <a:latin typeface="Roboto" panose="02000000000000000000" pitchFamily="2" charset="0"/>
              <a:ea typeface="Roboto" panose="02000000000000000000" pitchFamily="2" charset="0"/>
              <a:cs typeface="Montserrat"/>
              <a:sym typeface="Montserrat"/>
            </a:endParaRPr>
          </a:p>
          <a:p>
            <a:pPr>
              <a:buClr>
                <a:schemeClr val="dk2"/>
              </a:buClr>
              <a:buSzPts val="1100"/>
            </a:pPr>
            <a:endParaRPr lang="en-US" sz="2400" dirty="0">
              <a:solidFill>
                <a:schemeClr val="bg2"/>
              </a:solidFill>
              <a:latin typeface="Roboto" panose="02000000000000000000" pitchFamily="2" charset="0"/>
              <a:ea typeface="Roboto" panose="02000000000000000000" pitchFamily="2" charset="0"/>
              <a:sym typeface="Montserrat"/>
            </a:endParaRPr>
          </a:p>
          <a:p>
            <a:pPr>
              <a:buClr>
                <a:schemeClr val="dk2"/>
              </a:buClr>
              <a:buSzPts val="1100"/>
            </a:pPr>
            <a:endParaRPr lang="en-US" sz="2400" dirty="0">
              <a:solidFill>
                <a:schemeClr val="bg2"/>
              </a:solidFill>
              <a:latin typeface="Roboto" panose="02000000000000000000" pitchFamily="2" charset="0"/>
              <a:ea typeface="Roboto" panose="02000000000000000000" pitchFamily="2" charset="0"/>
            </a:endParaRPr>
          </a:p>
          <a:p>
            <a:pPr>
              <a:buClr>
                <a:schemeClr val="dk2"/>
              </a:buClr>
              <a:buSzPts val="1100"/>
            </a:pPr>
            <a:endParaRPr lang="en-US" sz="2400" b="1" dirty="0">
              <a:solidFill>
                <a:schemeClr val="bg2"/>
              </a:solidFill>
              <a:latin typeface="Roboto" panose="02000000000000000000" pitchFamily="2" charset="0"/>
              <a:ea typeface="Roboto" panose="02000000000000000000" pitchFamily="2" charset="0"/>
              <a:cs typeface="Montserrat"/>
            </a:endParaRPr>
          </a:p>
          <a:p>
            <a:pPr marR="0" lvl="0">
              <a:lnSpc>
                <a:spcPct val="100000"/>
              </a:lnSpc>
              <a:spcBef>
                <a:spcPts val="0"/>
              </a:spcBef>
              <a:spcAft>
                <a:spcPts val="0"/>
              </a:spcAft>
              <a:buClr>
                <a:schemeClr val="dk2"/>
              </a:buClr>
              <a:buSzPts val="1100"/>
            </a:pPr>
            <a:endParaRPr lang="en-US" sz="2400" b="1" dirty="0">
              <a:solidFill>
                <a:schemeClr val="bg2"/>
              </a:solidFill>
              <a:latin typeface="Roboto" panose="02000000000000000000" pitchFamily="2" charset="0"/>
              <a:ea typeface="Roboto" panose="02000000000000000000" pitchFamily="2" charset="0"/>
              <a:cs typeface="Montserrat"/>
            </a:endParaRP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4" name="TextBox 3">
            <a:extLst>
              <a:ext uri="{FF2B5EF4-FFF2-40B4-BE49-F238E27FC236}">
                <a16:creationId xmlns:a16="http://schemas.microsoft.com/office/drawing/2014/main" id="{A89E808F-E2C0-475F-A85D-649999802A96}"/>
              </a:ext>
            </a:extLst>
          </p:cNvPr>
          <p:cNvSpPr txBox="1"/>
          <p:nvPr/>
        </p:nvSpPr>
        <p:spPr>
          <a:xfrm>
            <a:off x="0" y="96248"/>
            <a:ext cx="9142470" cy="461665"/>
          </a:xfrm>
          <a:prstGeom prst="rect">
            <a:avLst/>
          </a:prstGeom>
          <a:noFill/>
        </p:spPr>
        <p:txBody>
          <a:bodyPr wrap="square" lIns="91440" tIns="45720" rIns="91440" bIns="45720" rtlCol="0" anchor="t">
            <a:spAutoFit/>
          </a:bodyPr>
          <a:lstStyle/>
          <a:p>
            <a:pPr algn="ctr"/>
            <a:r>
              <a:rPr lang="fr-FR" sz="2400" b="1" dirty="0">
                <a:solidFill>
                  <a:schemeClr val="bg2"/>
                </a:solidFill>
                <a:latin typeface="Roboto" panose="02000000000000000000" pitchFamily="2" charset="0"/>
                <a:ea typeface="Roboto" panose="02000000000000000000" pitchFamily="2" charset="0"/>
              </a:rPr>
              <a:t>Les Concertations pour le Sommet sur les systèmes alimentaires</a:t>
            </a:r>
          </a:p>
        </p:txBody>
      </p:sp>
      <p:pic>
        <p:nvPicPr>
          <p:cNvPr id="5" name="Picture 4" descr="Icon&#10;&#10;Description automatically generated">
            <a:extLst>
              <a:ext uri="{FF2B5EF4-FFF2-40B4-BE49-F238E27FC236}">
                <a16:creationId xmlns:a16="http://schemas.microsoft.com/office/drawing/2014/main" id="{910BCBF5-7307-1E45-B805-86C6B731396A}"/>
              </a:ext>
            </a:extLst>
          </p:cNvPr>
          <p:cNvPicPr>
            <a:picLocks noChangeAspect="1"/>
          </p:cNvPicPr>
          <p:nvPr/>
        </p:nvPicPr>
        <p:blipFill>
          <a:blip r:embed="rId4"/>
          <a:stretch>
            <a:fillRect/>
          </a:stretch>
        </p:blipFill>
        <p:spPr>
          <a:xfrm>
            <a:off x="2303586" y="3241806"/>
            <a:ext cx="687578" cy="644060"/>
          </a:xfrm>
          <a:prstGeom prst="rect">
            <a:avLst/>
          </a:prstGeom>
        </p:spPr>
      </p:pic>
      <p:pic>
        <p:nvPicPr>
          <p:cNvPr id="7" name="Picture 6" descr="Shape, icon&#10;&#10;Description automatically generated">
            <a:extLst>
              <a:ext uri="{FF2B5EF4-FFF2-40B4-BE49-F238E27FC236}">
                <a16:creationId xmlns:a16="http://schemas.microsoft.com/office/drawing/2014/main" id="{039C3909-7638-6145-A24B-11923B63F0BA}"/>
              </a:ext>
            </a:extLst>
          </p:cNvPr>
          <p:cNvPicPr>
            <a:picLocks noChangeAspect="1"/>
          </p:cNvPicPr>
          <p:nvPr/>
        </p:nvPicPr>
        <p:blipFill>
          <a:blip r:embed="rId5"/>
          <a:stretch>
            <a:fillRect/>
          </a:stretch>
        </p:blipFill>
        <p:spPr>
          <a:xfrm>
            <a:off x="4338701" y="2981001"/>
            <a:ext cx="576241" cy="539770"/>
          </a:xfrm>
          <a:prstGeom prst="rect">
            <a:avLst/>
          </a:prstGeom>
        </p:spPr>
      </p:pic>
      <p:pic>
        <p:nvPicPr>
          <p:cNvPr id="9" name="Picture 8" descr="Icon&#10;&#10;Description automatically generated">
            <a:extLst>
              <a:ext uri="{FF2B5EF4-FFF2-40B4-BE49-F238E27FC236}">
                <a16:creationId xmlns:a16="http://schemas.microsoft.com/office/drawing/2014/main" id="{0D21BB9D-E1BE-0B4C-9550-FF3D9698A7CA}"/>
              </a:ext>
            </a:extLst>
          </p:cNvPr>
          <p:cNvPicPr>
            <a:picLocks noChangeAspect="1"/>
          </p:cNvPicPr>
          <p:nvPr/>
        </p:nvPicPr>
        <p:blipFill>
          <a:blip r:embed="rId6"/>
          <a:stretch>
            <a:fillRect/>
          </a:stretch>
        </p:blipFill>
        <p:spPr>
          <a:xfrm>
            <a:off x="6722188" y="3282302"/>
            <a:ext cx="576242" cy="539771"/>
          </a:xfrm>
          <a:prstGeom prst="rect">
            <a:avLst/>
          </a:prstGeom>
        </p:spPr>
      </p:pic>
      <p:sp>
        <p:nvSpPr>
          <p:cNvPr id="12" name="TextBox 11">
            <a:extLst>
              <a:ext uri="{FF2B5EF4-FFF2-40B4-BE49-F238E27FC236}">
                <a16:creationId xmlns:a16="http://schemas.microsoft.com/office/drawing/2014/main" id="{5CCF34BF-20ED-42DA-8F20-14F6A459C285}"/>
              </a:ext>
            </a:extLst>
          </p:cNvPr>
          <p:cNvSpPr txBox="1"/>
          <p:nvPr/>
        </p:nvSpPr>
        <p:spPr>
          <a:xfrm>
            <a:off x="7508353" y="4708698"/>
            <a:ext cx="1634117" cy="338554"/>
          </a:xfrm>
          <a:prstGeom prst="rect">
            <a:avLst/>
          </a:prstGeom>
          <a:noFill/>
        </p:spPr>
        <p:txBody>
          <a:bodyPr wrap="square" rtlCol="0">
            <a:spAutoFit/>
          </a:bodyPr>
          <a:lstStyle/>
          <a:p>
            <a:r>
              <a:rPr lang="en-US" sz="1600">
                <a:solidFill>
                  <a:srgbClr val="4C9F38"/>
                </a:solidFill>
                <a:latin typeface="Ciutadella Regular"/>
              </a:rPr>
              <a:t>@foodsystems</a:t>
            </a:r>
          </a:p>
        </p:txBody>
      </p:sp>
      <p:sp>
        <p:nvSpPr>
          <p:cNvPr id="13" name="TextBox 12">
            <a:extLst>
              <a:ext uri="{FF2B5EF4-FFF2-40B4-BE49-F238E27FC236}">
                <a16:creationId xmlns:a16="http://schemas.microsoft.com/office/drawing/2014/main" id="{5A7FEFF8-B3CE-4E59-80F4-072FF0A13D0B}"/>
              </a:ext>
            </a:extLst>
          </p:cNvPr>
          <p:cNvSpPr txBox="1"/>
          <p:nvPr/>
        </p:nvSpPr>
        <p:spPr>
          <a:xfrm>
            <a:off x="5730282" y="4708440"/>
            <a:ext cx="2258750" cy="338554"/>
          </a:xfrm>
          <a:prstGeom prst="rect">
            <a:avLst/>
          </a:prstGeom>
          <a:noFill/>
        </p:spPr>
        <p:txBody>
          <a:bodyPr wrap="square" rtlCol="0">
            <a:spAutoFit/>
          </a:bodyPr>
          <a:lstStyle/>
          <a:p>
            <a:r>
              <a:rPr lang="en-US" sz="1600" dirty="0">
                <a:solidFill>
                  <a:srgbClr val="4C9F38"/>
                </a:solidFill>
                <a:latin typeface="Ciutadella Regular"/>
              </a:rPr>
              <a:t>#</a:t>
            </a:r>
            <a:r>
              <a:rPr lang="en-US" sz="1600" dirty="0" err="1">
                <a:solidFill>
                  <a:srgbClr val="4C9F38"/>
                </a:solidFill>
                <a:latin typeface="Ciutadella Regular"/>
              </a:rPr>
              <a:t>SummitDialogues</a:t>
            </a:r>
            <a:endParaRPr lang="en-US" sz="1600" dirty="0">
              <a:solidFill>
                <a:srgbClr val="4C9F38"/>
              </a:solidFill>
              <a:latin typeface="Ciutadella Regular"/>
            </a:endParaRPr>
          </a:p>
        </p:txBody>
      </p:sp>
      <p:pic>
        <p:nvPicPr>
          <p:cNvPr id="14" name="Picture 13" descr="A picture containing text&#10;&#10;Description automatically generated">
            <a:extLst>
              <a:ext uri="{FF2B5EF4-FFF2-40B4-BE49-F238E27FC236}">
                <a16:creationId xmlns:a16="http://schemas.microsoft.com/office/drawing/2014/main" id="{5DA29FB9-C5AC-874A-A68E-0761ED452B37}"/>
              </a:ext>
            </a:extLst>
          </p:cNvPr>
          <p:cNvPicPr>
            <a:picLocks noChangeAspect="1"/>
          </p:cNvPicPr>
          <p:nvPr/>
        </p:nvPicPr>
        <p:blipFill>
          <a:blip r:embed="rId7"/>
          <a:stretch>
            <a:fillRect/>
          </a:stretch>
        </p:blipFill>
        <p:spPr>
          <a:xfrm>
            <a:off x="212897" y="4476413"/>
            <a:ext cx="1152979" cy="570581"/>
          </a:xfrm>
          <a:prstGeom prst="rect">
            <a:avLst/>
          </a:prstGeom>
        </p:spPr>
      </p:pic>
    </p:spTree>
    <p:custDataLst>
      <p:tags r:id="rId1"/>
    </p:custDataLst>
    <p:extLst>
      <p:ext uri="{BB962C8B-B14F-4D97-AF65-F5344CB8AC3E}">
        <p14:creationId xmlns:p14="http://schemas.microsoft.com/office/powerpoint/2010/main" val="10309521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589364" y="735306"/>
            <a:ext cx="7963531" cy="3439129"/>
          </a:xfrm>
          <a:prstGeom prst="rect">
            <a:avLst/>
          </a:prstGeom>
          <a:noFill/>
          <a:ln>
            <a:noFill/>
          </a:ln>
        </p:spPr>
        <p:txBody>
          <a:bodyPr spcFirstLastPara="1" wrap="square" lIns="41900" tIns="20950" rIns="41900" bIns="20950" anchor="t" anchorCtr="0">
            <a:noAutofit/>
          </a:bodyPr>
          <a:lstStyle/>
          <a:p>
            <a:pPr>
              <a:buClr>
                <a:schemeClr val="dk2"/>
              </a:buClr>
              <a:buSzPts val="1100"/>
            </a:pPr>
            <a:r>
              <a:rPr lang="fr-FR" sz="1800" dirty="0">
                <a:solidFill>
                  <a:schemeClr val="bg2"/>
                </a:solidFill>
                <a:latin typeface="Roboto" panose="02000000000000000000" pitchFamily="2" charset="0"/>
                <a:ea typeface="Roboto" panose="02000000000000000000" pitchFamily="2" charset="0"/>
                <a:cs typeface="Montserrat"/>
                <a:sym typeface="Montserrat"/>
              </a:rPr>
              <a:t>Les </a:t>
            </a:r>
            <a:r>
              <a:rPr lang="fr-FR" sz="1800" b="1" dirty="0">
                <a:solidFill>
                  <a:schemeClr val="bg2"/>
                </a:solidFill>
                <a:latin typeface="Roboto" panose="02000000000000000000" pitchFamily="2" charset="0"/>
                <a:ea typeface="Roboto" panose="02000000000000000000" pitchFamily="2" charset="0"/>
                <a:cs typeface="Montserrat"/>
                <a:sym typeface="Montserrat"/>
              </a:rPr>
              <a:t>résultats</a:t>
            </a:r>
            <a:r>
              <a:rPr lang="fr-FR" sz="1800" dirty="0">
                <a:solidFill>
                  <a:schemeClr val="bg2"/>
                </a:solidFill>
                <a:latin typeface="Roboto" panose="02000000000000000000" pitchFamily="2" charset="0"/>
                <a:ea typeface="Roboto" panose="02000000000000000000" pitchFamily="2" charset="0"/>
                <a:cs typeface="Montserrat"/>
                <a:sym typeface="Montserrat"/>
              </a:rPr>
              <a:t> de chaque Concertation sont accessibles au public sur la </a:t>
            </a:r>
            <a:r>
              <a:rPr lang="fr-FR" sz="1800" i="1" dirty="0">
                <a:solidFill>
                  <a:schemeClr val="bg2"/>
                </a:solidFill>
                <a:latin typeface="Roboto" panose="02000000000000000000" pitchFamily="2" charset="0"/>
                <a:ea typeface="Roboto" panose="02000000000000000000" pitchFamily="2" charset="0"/>
                <a:cs typeface="Montserrat"/>
                <a:sym typeface="Montserrat"/>
              </a:rPr>
              <a:t>Passerelle des Concertations </a:t>
            </a:r>
            <a:r>
              <a:rPr lang="fr-FR" sz="1800" dirty="0">
                <a:solidFill>
                  <a:schemeClr val="bg2"/>
                </a:solidFill>
                <a:latin typeface="Roboto" panose="02000000000000000000" pitchFamily="2" charset="0"/>
                <a:ea typeface="Roboto" panose="02000000000000000000" pitchFamily="2" charset="0"/>
                <a:cs typeface="Montserrat"/>
                <a:sym typeface="Montserrat"/>
              </a:rPr>
              <a:t>(</a:t>
            </a:r>
            <a:r>
              <a:rPr lang="fr-FR" sz="1800" dirty="0">
                <a:solidFill>
                  <a:schemeClr val="bg2"/>
                </a:solidFill>
                <a:latin typeface="Roboto" panose="02000000000000000000" pitchFamily="2" charset="0"/>
                <a:ea typeface="Roboto" panose="02000000000000000000" pitchFamily="2" charset="0"/>
                <a:cs typeface="Montserrat"/>
                <a:sym typeface="Montserrat"/>
                <a:hlinkClick r:id="rId3">
                  <a:extLst>
                    <a:ext uri="{A12FA001-AC4F-418D-AE19-62706E023703}">
                      <ahyp:hlinkClr xmlns:ahyp="http://schemas.microsoft.com/office/drawing/2018/hyperlinkcolor" val="tx"/>
                    </a:ext>
                  </a:extLst>
                </a:hlinkClick>
              </a:rPr>
              <a:t>www.summitdialogues.org</a:t>
            </a:r>
            <a:r>
              <a:rPr lang="fr-FR" sz="1800" dirty="0">
                <a:solidFill>
                  <a:schemeClr val="bg2"/>
                </a:solidFill>
                <a:latin typeface="Roboto" panose="02000000000000000000" pitchFamily="2" charset="0"/>
                <a:ea typeface="Roboto" panose="02000000000000000000" pitchFamily="2" charset="0"/>
                <a:cs typeface="Montserrat"/>
                <a:sym typeface="Montserrat"/>
              </a:rPr>
              <a:t>) et contribuent à : </a:t>
            </a:r>
          </a:p>
          <a:p>
            <a:pPr marL="342900" indent="-342900">
              <a:buClr>
                <a:schemeClr val="dk2"/>
              </a:buClr>
              <a:buSzPts val="1100"/>
              <a:buChar char="•"/>
            </a:pPr>
            <a:r>
              <a:rPr lang="fr-FR" sz="1800" dirty="0">
                <a:solidFill>
                  <a:schemeClr val="bg2"/>
                </a:solidFill>
                <a:latin typeface="Roboto" panose="02000000000000000000" pitchFamily="2" charset="0"/>
                <a:ea typeface="Roboto" panose="02000000000000000000" pitchFamily="2" charset="0"/>
              </a:rPr>
              <a:t>Préparer </a:t>
            </a:r>
            <a:r>
              <a:rPr lang="fr-FR" sz="1800" i="0" dirty="0">
                <a:solidFill>
                  <a:schemeClr val="bg2"/>
                </a:solidFill>
                <a:latin typeface="Roboto" panose="02000000000000000000" pitchFamily="2" charset="0"/>
                <a:ea typeface="Roboto" panose="02000000000000000000" pitchFamily="2" charset="0"/>
              </a:rPr>
              <a:t>les pistes d’action du</a:t>
            </a:r>
            <a:r>
              <a:rPr lang="fr-FR" sz="1800" dirty="0">
                <a:solidFill>
                  <a:schemeClr val="bg2"/>
                </a:solidFill>
                <a:latin typeface="Roboto" panose="02000000000000000000" pitchFamily="2" charset="0"/>
                <a:ea typeface="Roboto" panose="02000000000000000000" pitchFamily="2" charset="0"/>
              </a:rPr>
              <a:t> </a:t>
            </a:r>
            <a:r>
              <a:rPr lang="fr-FR" sz="1800" i="0" dirty="0">
                <a:solidFill>
                  <a:schemeClr val="bg2"/>
                </a:solidFill>
                <a:latin typeface="Roboto" panose="02000000000000000000" pitchFamily="2" charset="0"/>
                <a:ea typeface="Roboto" panose="02000000000000000000" pitchFamily="2" charset="0"/>
              </a:rPr>
              <a:t>Sommet ;</a:t>
            </a:r>
          </a:p>
          <a:p>
            <a:pPr marL="342900" indent="-342900">
              <a:spcAft>
                <a:spcPts val="1200"/>
              </a:spcAft>
              <a:buClr>
                <a:schemeClr val="dk2"/>
              </a:buClr>
              <a:buSzPts val="1100"/>
              <a:buChar char="•"/>
            </a:pPr>
            <a:r>
              <a:rPr lang="fr-FR" sz="1800" dirty="0">
                <a:solidFill>
                  <a:schemeClr val="bg2"/>
                </a:solidFill>
                <a:latin typeface="Roboto" panose="02000000000000000000" pitchFamily="2" charset="0"/>
                <a:ea typeface="Roboto" panose="02000000000000000000" pitchFamily="2" charset="0"/>
              </a:rPr>
              <a:t>Élaborer la voie nationale vers des systèmes alimentaires durables. </a:t>
            </a:r>
          </a:p>
          <a:p>
            <a:pPr>
              <a:buClr>
                <a:schemeClr val="dk2"/>
              </a:buClr>
              <a:buSzPts val="1100"/>
            </a:pPr>
            <a:r>
              <a:rPr lang="fr-FR" sz="1800" dirty="0">
                <a:solidFill>
                  <a:schemeClr val="bg2"/>
                </a:solidFill>
                <a:latin typeface="Roboto" panose="02000000000000000000" pitchFamily="2" charset="0"/>
                <a:ea typeface="Roboto" panose="02000000000000000000" pitchFamily="2" charset="0"/>
              </a:rPr>
              <a:t>Trois </a:t>
            </a:r>
            <a:r>
              <a:rPr lang="fr-FR" sz="1800" b="1" dirty="0">
                <a:solidFill>
                  <a:schemeClr val="bg2"/>
                </a:solidFill>
                <a:latin typeface="Roboto" panose="02000000000000000000" pitchFamily="2" charset="0"/>
                <a:ea typeface="Roboto" panose="02000000000000000000" pitchFamily="2" charset="0"/>
              </a:rPr>
              <a:t>rôles</a:t>
            </a:r>
            <a:r>
              <a:rPr lang="fr-FR" sz="1800" dirty="0">
                <a:solidFill>
                  <a:schemeClr val="bg2"/>
                </a:solidFill>
                <a:latin typeface="Roboto" panose="02000000000000000000" pitchFamily="2" charset="0"/>
                <a:ea typeface="Roboto" panose="02000000000000000000" pitchFamily="2" charset="0"/>
              </a:rPr>
              <a:t> principaux sont impliqués dans l’organisation d’une Concertation : </a:t>
            </a:r>
          </a:p>
          <a:p>
            <a:pPr marL="342900" lvl="1" indent="-342900">
              <a:lnSpc>
                <a:spcPct val="150000"/>
              </a:lnSpc>
              <a:buClr>
                <a:schemeClr val="dk2"/>
              </a:buClr>
              <a:buSzPts val="1100"/>
              <a:buChar char="•"/>
            </a:pPr>
            <a:r>
              <a:rPr lang="fr-FR" sz="1800" dirty="0">
                <a:solidFill>
                  <a:schemeClr val="bg2"/>
                </a:solidFill>
                <a:latin typeface="Roboto" panose="02000000000000000000" pitchFamily="2" charset="0"/>
                <a:ea typeface="Roboto" panose="02000000000000000000" pitchFamily="2" charset="0"/>
              </a:rPr>
              <a:t>      Le </a:t>
            </a:r>
            <a:r>
              <a:rPr lang="fr-FR" sz="1800" b="1" dirty="0">
                <a:solidFill>
                  <a:schemeClr val="bg2"/>
                </a:solidFill>
                <a:latin typeface="Roboto" panose="02000000000000000000" pitchFamily="2" charset="0"/>
                <a:ea typeface="Roboto" panose="02000000000000000000" pitchFamily="2" charset="0"/>
              </a:rPr>
              <a:t>Coordonnateur</a:t>
            </a:r>
            <a:r>
              <a:rPr lang="fr-FR" sz="1800" dirty="0">
                <a:solidFill>
                  <a:schemeClr val="bg2"/>
                </a:solidFill>
                <a:latin typeface="Roboto" panose="02000000000000000000" pitchFamily="2" charset="0"/>
                <a:ea typeface="Roboto" panose="02000000000000000000" pitchFamily="2" charset="0"/>
              </a:rPr>
              <a:t> organise la Concertation. </a:t>
            </a:r>
          </a:p>
          <a:p>
            <a:pPr marL="342900" indent="-342900">
              <a:lnSpc>
                <a:spcPct val="150000"/>
              </a:lnSpc>
              <a:buClr>
                <a:schemeClr val="dk2"/>
              </a:buClr>
              <a:buSzPts val="1100"/>
              <a:buChar char="•"/>
            </a:pPr>
            <a:r>
              <a:rPr lang="fr-FR" sz="1800" dirty="0">
                <a:solidFill>
                  <a:schemeClr val="bg2"/>
                </a:solidFill>
                <a:latin typeface="Roboto" panose="02000000000000000000" pitchFamily="2" charset="0"/>
                <a:ea typeface="Roboto" panose="02000000000000000000" pitchFamily="2" charset="0"/>
              </a:rPr>
              <a:t>      L’</a:t>
            </a:r>
            <a:r>
              <a:rPr lang="fr-FR" sz="1800" b="1" dirty="0">
                <a:solidFill>
                  <a:schemeClr val="bg2"/>
                </a:solidFill>
                <a:latin typeface="Roboto" panose="02000000000000000000" pitchFamily="2" charset="0"/>
                <a:ea typeface="Roboto" panose="02000000000000000000" pitchFamily="2" charset="0"/>
              </a:rPr>
              <a:t>Animateur</a:t>
            </a:r>
            <a:r>
              <a:rPr lang="fr-FR" sz="1800" dirty="0">
                <a:solidFill>
                  <a:schemeClr val="bg2"/>
                </a:solidFill>
                <a:latin typeface="Roboto" panose="02000000000000000000" pitchFamily="2" charset="0"/>
                <a:ea typeface="Roboto" panose="02000000000000000000" pitchFamily="2" charset="0"/>
              </a:rPr>
              <a:t> fait office de modérateur. </a:t>
            </a:r>
          </a:p>
          <a:p>
            <a:pPr marL="342900" indent="-342900">
              <a:lnSpc>
                <a:spcPct val="150000"/>
              </a:lnSpc>
              <a:buClr>
                <a:schemeClr val="dk2"/>
              </a:buClr>
              <a:buSzPts val="1100"/>
              <a:buChar char="•"/>
            </a:pPr>
            <a:r>
              <a:rPr lang="fr-FR" sz="1800" dirty="0">
                <a:solidFill>
                  <a:schemeClr val="bg2"/>
                </a:solidFill>
                <a:latin typeface="Roboto" panose="02000000000000000000" pitchFamily="2" charset="0"/>
                <a:ea typeface="Roboto" panose="02000000000000000000" pitchFamily="2" charset="0"/>
              </a:rPr>
              <a:t>      Le </a:t>
            </a:r>
            <a:r>
              <a:rPr lang="fr-FR" sz="1800" b="1" dirty="0">
                <a:solidFill>
                  <a:schemeClr val="bg2"/>
                </a:solidFill>
                <a:latin typeface="Roboto" panose="02000000000000000000" pitchFamily="2" charset="0"/>
                <a:ea typeface="Roboto" panose="02000000000000000000" pitchFamily="2" charset="0"/>
              </a:rPr>
              <a:t>Facilitateur</a:t>
            </a:r>
            <a:r>
              <a:rPr lang="fr-FR" sz="1800" dirty="0">
                <a:solidFill>
                  <a:schemeClr val="bg2"/>
                </a:solidFill>
                <a:latin typeface="Roboto" panose="02000000000000000000" pitchFamily="2" charset="0"/>
                <a:ea typeface="Roboto" panose="02000000000000000000" pitchFamily="2" charset="0"/>
              </a:rPr>
              <a:t> soutient chaque groupe de discussion. </a:t>
            </a:r>
          </a:p>
          <a:p>
            <a:pPr>
              <a:buClr>
                <a:schemeClr val="dk2"/>
              </a:buClr>
              <a:buSzPts val="1100"/>
            </a:pPr>
            <a:r>
              <a:rPr lang="fr-FR" sz="1800" dirty="0">
                <a:solidFill>
                  <a:schemeClr val="bg2"/>
                </a:solidFill>
                <a:latin typeface="Roboto" panose="02000000000000000000" pitchFamily="2" charset="0"/>
                <a:ea typeface="Roboto" panose="02000000000000000000" pitchFamily="2" charset="0"/>
              </a:rPr>
              <a:t>Un </a:t>
            </a:r>
            <a:r>
              <a:rPr lang="fr-FR" sz="1800" i="0" dirty="0">
                <a:solidFill>
                  <a:schemeClr val="bg2"/>
                </a:solidFill>
                <a:latin typeface="Roboto" panose="02000000000000000000" pitchFamily="2" charset="0"/>
                <a:ea typeface="Roboto" panose="02000000000000000000" pitchFamily="2" charset="0"/>
              </a:rPr>
              <a:t>service de formation et de conseil est à la disposition des </a:t>
            </a:r>
            <a:r>
              <a:rPr lang="fr-FR" sz="1800" dirty="0">
                <a:solidFill>
                  <a:schemeClr val="bg2"/>
                </a:solidFill>
                <a:latin typeface="Roboto" panose="02000000000000000000" pitchFamily="2" charset="0"/>
                <a:ea typeface="Roboto" panose="02000000000000000000" pitchFamily="2" charset="0"/>
              </a:rPr>
              <a:t>Coordonnateurs</a:t>
            </a:r>
            <a:r>
              <a:rPr lang="fr-FR" sz="1800" i="0" dirty="0">
                <a:solidFill>
                  <a:schemeClr val="bg2"/>
                </a:solidFill>
                <a:latin typeface="Roboto" panose="02000000000000000000" pitchFamily="2" charset="0"/>
                <a:ea typeface="Roboto" panose="02000000000000000000" pitchFamily="2" charset="0"/>
              </a:rPr>
              <a:t>, des </a:t>
            </a:r>
            <a:r>
              <a:rPr lang="fr-FR" sz="1800" dirty="0">
                <a:solidFill>
                  <a:schemeClr val="bg2"/>
                </a:solidFill>
                <a:latin typeface="Roboto" panose="02000000000000000000" pitchFamily="2" charset="0"/>
                <a:ea typeface="Roboto" panose="02000000000000000000" pitchFamily="2" charset="0"/>
              </a:rPr>
              <a:t>Animateurs </a:t>
            </a:r>
            <a:r>
              <a:rPr lang="fr-FR" sz="1800" i="0" dirty="0">
                <a:solidFill>
                  <a:schemeClr val="bg2"/>
                </a:solidFill>
                <a:latin typeface="Roboto" panose="02000000000000000000" pitchFamily="2" charset="0"/>
                <a:ea typeface="Roboto" panose="02000000000000000000" pitchFamily="2" charset="0"/>
              </a:rPr>
              <a:t> et des </a:t>
            </a:r>
            <a:r>
              <a:rPr lang="fr-FR" sz="1800" dirty="0">
                <a:solidFill>
                  <a:schemeClr val="bg2"/>
                </a:solidFill>
                <a:latin typeface="Roboto" panose="02000000000000000000" pitchFamily="2" charset="0"/>
                <a:ea typeface="Roboto" panose="02000000000000000000" pitchFamily="2" charset="0"/>
              </a:rPr>
              <a:t>Facilitateurs</a:t>
            </a:r>
            <a:r>
              <a:rPr lang="fr-FR" sz="1800" i="0" dirty="0">
                <a:solidFill>
                  <a:schemeClr val="bg2"/>
                </a:solidFill>
                <a:latin typeface="Roboto" panose="02000000000000000000" pitchFamily="2" charset="0"/>
                <a:ea typeface="Roboto" panose="02000000000000000000" pitchFamily="2" charset="0"/>
              </a:rPr>
              <a:t>.</a:t>
            </a:r>
          </a:p>
          <a:p>
            <a:pPr marL="0" marR="0" lvl="0" indent="0" algn="ctr" rtl="0">
              <a:lnSpc>
                <a:spcPct val="100000"/>
              </a:lnSpc>
              <a:spcBef>
                <a:spcPts val="0"/>
              </a:spcBef>
              <a:spcAft>
                <a:spcPts val="0"/>
              </a:spcAft>
              <a:buClr>
                <a:schemeClr val="dk2"/>
              </a:buClr>
              <a:buSzPts val="1100"/>
              <a:buFont typeface="Arial"/>
              <a:buNone/>
            </a:pPr>
            <a:endParaRPr lang="en-GB" sz="1200" b="1" dirty="0">
              <a:solidFill>
                <a:schemeClr val="dk2"/>
              </a:solidFill>
              <a:latin typeface="Roboto" panose="02000000000000000000" pitchFamily="2" charset="0"/>
              <a:ea typeface="Roboto" panose="02000000000000000000" pitchFamily="2" charset="0"/>
              <a:cs typeface="Montserrat"/>
            </a:endParaRPr>
          </a:p>
          <a:p>
            <a:pPr>
              <a:buClr>
                <a:schemeClr val="dk2"/>
              </a:buClr>
              <a:buSzPts val="1100"/>
            </a:pPr>
            <a:endParaRPr lang="en-US" sz="2400" dirty="0">
              <a:solidFill>
                <a:schemeClr val="bg2"/>
              </a:solidFill>
              <a:latin typeface="Roboto" panose="02000000000000000000" pitchFamily="2" charset="0"/>
              <a:ea typeface="Roboto" panose="02000000000000000000" pitchFamily="2" charset="0"/>
              <a:cs typeface="Montserrat"/>
            </a:endParaRPr>
          </a:p>
          <a:p>
            <a:pPr>
              <a:buClr>
                <a:schemeClr val="dk2"/>
              </a:buClr>
              <a:buSzPts val="1100"/>
            </a:pPr>
            <a:endParaRPr lang="en-US" sz="2400" dirty="0">
              <a:solidFill>
                <a:schemeClr val="bg2"/>
              </a:solidFill>
              <a:latin typeface="Roboto" panose="02000000000000000000" pitchFamily="2" charset="0"/>
              <a:ea typeface="Roboto" panose="02000000000000000000" pitchFamily="2" charset="0"/>
            </a:endParaRPr>
          </a:p>
          <a:p>
            <a:pPr>
              <a:buClr>
                <a:schemeClr val="dk2"/>
              </a:buClr>
              <a:buSzPts val="1100"/>
            </a:pPr>
            <a:endParaRPr lang="en-US" sz="2400" dirty="0">
              <a:solidFill>
                <a:schemeClr val="bg2"/>
              </a:solidFill>
              <a:latin typeface="Roboto" panose="02000000000000000000" pitchFamily="2" charset="0"/>
              <a:ea typeface="Roboto" panose="02000000000000000000" pitchFamily="2" charset="0"/>
            </a:endParaRPr>
          </a:p>
          <a:p>
            <a:pPr>
              <a:buClr>
                <a:schemeClr val="dk2"/>
              </a:buClr>
              <a:buSzPts val="1100"/>
            </a:pPr>
            <a:endParaRPr lang="en-US" sz="2400" b="1" dirty="0">
              <a:solidFill>
                <a:schemeClr val="bg2"/>
              </a:solidFill>
              <a:latin typeface="Roboto" panose="02000000000000000000" pitchFamily="2" charset="0"/>
              <a:ea typeface="Roboto" panose="02000000000000000000" pitchFamily="2" charset="0"/>
              <a:cs typeface="Montserrat"/>
            </a:endParaRPr>
          </a:p>
          <a:p>
            <a:pPr marR="0" lvl="0">
              <a:lnSpc>
                <a:spcPct val="100000"/>
              </a:lnSpc>
              <a:spcBef>
                <a:spcPts val="0"/>
              </a:spcBef>
              <a:spcAft>
                <a:spcPts val="0"/>
              </a:spcAft>
              <a:buClr>
                <a:schemeClr val="dk2"/>
              </a:buClr>
              <a:buSzPts val="1100"/>
            </a:pPr>
            <a:endParaRPr lang="en-US" sz="2400" b="1" dirty="0">
              <a:solidFill>
                <a:schemeClr val="bg2"/>
              </a:solidFill>
              <a:latin typeface="Roboto" panose="02000000000000000000" pitchFamily="2" charset="0"/>
              <a:ea typeface="Roboto" panose="02000000000000000000" pitchFamily="2" charset="0"/>
              <a:cs typeface="Montserrat"/>
            </a:endParaRP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4" name="TextBox 3">
            <a:extLst>
              <a:ext uri="{FF2B5EF4-FFF2-40B4-BE49-F238E27FC236}">
                <a16:creationId xmlns:a16="http://schemas.microsoft.com/office/drawing/2014/main" id="{EDFF6FA6-4B76-4D50-8AD2-D69284C5328D}"/>
              </a:ext>
            </a:extLst>
          </p:cNvPr>
          <p:cNvSpPr txBox="1"/>
          <p:nvPr/>
        </p:nvSpPr>
        <p:spPr>
          <a:xfrm>
            <a:off x="-210" y="105773"/>
            <a:ext cx="9142680" cy="461665"/>
          </a:xfrm>
          <a:prstGeom prst="rect">
            <a:avLst/>
          </a:prstGeom>
          <a:noFill/>
        </p:spPr>
        <p:txBody>
          <a:bodyPr wrap="square" lIns="91440" tIns="45720" rIns="91440" bIns="45720" rtlCol="0" anchor="t">
            <a:spAutoFit/>
          </a:bodyPr>
          <a:lstStyle/>
          <a:p>
            <a:pPr algn="ctr"/>
            <a:r>
              <a:rPr lang="fr-FR" sz="2400" b="1" dirty="0">
                <a:solidFill>
                  <a:schemeClr val="bg2"/>
                </a:solidFill>
                <a:latin typeface="Roboto" panose="02000000000000000000" pitchFamily="2" charset="0"/>
                <a:ea typeface="Roboto" panose="02000000000000000000" pitchFamily="2" charset="0"/>
              </a:rPr>
              <a:t>Les Concertations pour le Sommet sur les systèmes alimentaires</a:t>
            </a:r>
          </a:p>
        </p:txBody>
      </p:sp>
      <p:pic>
        <p:nvPicPr>
          <p:cNvPr id="5" name="Picture 4" descr="Icon&#10;&#10;Description automatically generated">
            <a:extLst>
              <a:ext uri="{FF2B5EF4-FFF2-40B4-BE49-F238E27FC236}">
                <a16:creationId xmlns:a16="http://schemas.microsoft.com/office/drawing/2014/main" id="{3C187FD1-3F2A-F14A-BCDA-4B070033F8D2}"/>
              </a:ext>
            </a:extLst>
          </p:cNvPr>
          <p:cNvPicPr>
            <a:picLocks noChangeAspect="1"/>
          </p:cNvPicPr>
          <p:nvPr/>
        </p:nvPicPr>
        <p:blipFill>
          <a:blip r:embed="rId5"/>
          <a:stretch>
            <a:fillRect/>
          </a:stretch>
        </p:blipFill>
        <p:spPr>
          <a:xfrm>
            <a:off x="997203" y="2493378"/>
            <a:ext cx="417553" cy="391126"/>
          </a:xfrm>
          <a:prstGeom prst="rect">
            <a:avLst/>
          </a:prstGeom>
        </p:spPr>
      </p:pic>
      <p:pic>
        <p:nvPicPr>
          <p:cNvPr id="7" name="Picture 6" descr="Icon&#10;&#10;Description automatically generated">
            <a:extLst>
              <a:ext uri="{FF2B5EF4-FFF2-40B4-BE49-F238E27FC236}">
                <a16:creationId xmlns:a16="http://schemas.microsoft.com/office/drawing/2014/main" id="{BE2DBA8D-AE7A-3044-9139-CBBEA3923748}"/>
              </a:ext>
            </a:extLst>
          </p:cNvPr>
          <p:cNvPicPr>
            <a:picLocks noChangeAspect="1"/>
          </p:cNvPicPr>
          <p:nvPr/>
        </p:nvPicPr>
        <p:blipFill>
          <a:blip r:embed="rId6"/>
          <a:stretch>
            <a:fillRect/>
          </a:stretch>
        </p:blipFill>
        <p:spPr>
          <a:xfrm>
            <a:off x="997203" y="2932646"/>
            <a:ext cx="417554" cy="391127"/>
          </a:xfrm>
          <a:prstGeom prst="rect">
            <a:avLst/>
          </a:prstGeom>
        </p:spPr>
      </p:pic>
      <p:pic>
        <p:nvPicPr>
          <p:cNvPr id="9" name="Picture 8" descr="Icon&#10;&#10;Description automatically generated">
            <a:extLst>
              <a:ext uri="{FF2B5EF4-FFF2-40B4-BE49-F238E27FC236}">
                <a16:creationId xmlns:a16="http://schemas.microsoft.com/office/drawing/2014/main" id="{06FD6628-5DCC-984D-94A3-1BDFDC02F9F5}"/>
              </a:ext>
            </a:extLst>
          </p:cNvPr>
          <p:cNvPicPr>
            <a:picLocks noChangeAspect="1"/>
          </p:cNvPicPr>
          <p:nvPr/>
        </p:nvPicPr>
        <p:blipFill>
          <a:blip r:embed="rId7"/>
          <a:stretch>
            <a:fillRect/>
          </a:stretch>
        </p:blipFill>
        <p:spPr>
          <a:xfrm>
            <a:off x="997204" y="3371915"/>
            <a:ext cx="417553" cy="391126"/>
          </a:xfrm>
          <a:prstGeom prst="rect">
            <a:avLst/>
          </a:prstGeom>
        </p:spPr>
      </p:pic>
      <p:sp>
        <p:nvSpPr>
          <p:cNvPr id="12" name="TextBox 11">
            <a:extLst>
              <a:ext uri="{FF2B5EF4-FFF2-40B4-BE49-F238E27FC236}">
                <a16:creationId xmlns:a16="http://schemas.microsoft.com/office/drawing/2014/main" id="{5CCF34BF-20ED-42DA-8F20-14F6A459C285}"/>
              </a:ext>
            </a:extLst>
          </p:cNvPr>
          <p:cNvSpPr txBox="1"/>
          <p:nvPr/>
        </p:nvSpPr>
        <p:spPr>
          <a:xfrm>
            <a:off x="7508353" y="4708698"/>
            <a:ext cx="1634117" cy="338554"/>
          </a:xfrm>
          <a:prstGeom prst="rect">
            <a:avLst/>
          </a:prstGeom>
          <a:noFill/>
        </p:spPr>
        <p:txBody>
          <a:bodyPr wrap="square" rtlCol="0">
            <a:spAutoFit/>
          </a:bodyPr>
          <a:lstStyle/>
          <a:p>
            <a:r>
              <a:rPr lang="en-US" sz="1600">
                <a:solidFill>
                  <a:srgbClr val="4C9F38"/>
                </a:solidFill>
                <a:latin typeface="Ciutadella Regular"/>
              </a:rPr>
              <a:t>@foodsystems</a:t>
            </a:r>
          </a:p>
        </p:txBody>
      </p:sp>
      <p:sp>
        <p:nvSpPr>
          <p:cNvPr id="13" name="TextBox 12">
            <a:extLst>
              <a:ext uri="{FF2B5EF4-FFF2-40B4-BE49-F238E27FC236}">
                <a16:creationId xmlns:a16="http://schemas.microsoft.com/office/drawing/2014/main" id="{5A7FEFF8-B3CE-4E59-80F4-072FF0A13D0B}"/>
              </a:ext>
            </a:extLst>
          </p:cNvPr>
          <p:cNvSpPr txBox="1"/>
          <p:nvPr/>
        </p:nvSpPr>
        <p:spPr>
          <a:xfrm>
            <a:off x="5730282" y="4708440"/>
            <a:ext cx="2258750" cy="338554"/>
          </a:xfrm>
          <a:prstGeom prst="rect">
            <a:avLst/>
          </a:prstGeom>
          <a:noFill/>
        </p:spPr>
        <p:txBody>
          <a:bodyPr wrap="square" rtlCol="0">
            <a:spAutoFit/>
          </a:bodyPr>
          <a:lstStyle/>
          <a:p>
            <a:r>
              <a:rPr lang="en-US" sz="1600" dirty="0">
                <a:solidFill>
                  <a:srgbClr val="4C9F38"/>
                </a:solidFill>
                <a:latin typeface="Ciutadella Regular"/>
              </a:rPr>
              <a:t>#</a:t>
            </a:r>
            <a:r>
              <a:rPr lang="en-US" sz="1600" dirty="0" err="1">
                <a:solidFill>
                  <a:srgbClr val="4C9F38"/>
                </a:solidFill>
                <a:latin typeface="Ciutadella Regular"/>
              </a:rPr>
              <a:t>SummitDialogues</a:t>
            </a:r>
            <a:endParaRPr lang="en-US" sz="1600" dirty="0">
              <a:solidFill>
                <a:srgbClr val="4C9F38"/>
              </a:solidFill>
              <a:latin typeface="Ciutadella Regular"/>
            </a:endParaRPr>
          </a:p>
        </p:txBody>
      </p:sp>
      <p:pic>
        <p:nvPicPr>
          <p:cNvPr id="14" name="Picture 13" descr="A picture containing text&#10;&#10;Description automatically generated">
            <a:extLst>
              <a:ext uri="{FF2B5EF4-FFF2-40B4-BE49-F238E27FC236}">
                <a16:creationId xmlns:a16="http://schemas.microsoft.com/office/drawing/2014/main" id="{0B3F27B9-2602-BD49-A7CE-0684C78D563B}"/>
              </a:ext>
            </a:extLst>
          </p:cNvPr>
          <p:cNvPicPr>
            <a:picLocks noChangeAspect="1"/>
          </p:cNvPicPr>
          <p:nvPr/>
        </p:nvPicPr>
        <p:blipFill>
          <a:blip r:embed="rId8"/>
          <a:stretch>
            <a:fillRect/>
          </a:stretch>
        </p:blipFill>
        <p:spPr>
          <a:xfrm>
            <a:off x="212897" y="4476413"/>
            <a:ext cx="1152979" cy="570581"/>
          </a:xfrm>
          <a:prstGeom prst="rect">
            <a:avLst/>
          </a:prstGeom>
        </p:spPr>
      </p:pic>
    </p:spTree>
    <p:custDataLst>
      <p:tags r:id="rId1"/>
    </p:custDataLst>
    <p:extLst>
      <p:ext uri="{BB962C8B-B14F-4D97-AF65-F5344CB8AC3E}">
        <p14:creationId xmlns:p14="http://schemas.microsoft.com/office/powerpoint/2010/main" val="31677601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689387" y="1141755"/>
            <a:ext cx="7564706" cy="3423684"/>
          </a:xfrm>
          <a:prstGeom prst="rect">
            <a:avLst/>
          </a:prstGeom>
          <a:noFill/>
          <a:ln>
            <a:noFill/>
          </a:ln>
        </p:spPr>
        <p:txBody>
          <a:bodyPr spcFirstLastPara="1" wrap="square" lIns="41900" tIns="20950" rIns="41900" bIns="20950" anchor="t" anchorCtr="0">
            <a:noAutofit/>
          </a:bodyPr>
          <a:lstStyle/>
          <a:p>
            <a:pPr>
              <a:spcAft>
                <a:spcPts val="900"/>
              </a:spcAft>
              <a:buClr>
                <a:schemeClr val="dk2"/>
              </a:buClr>
              <a:buSzPts val="1100"/>
            </a:pPr>
            <a:r>
              <a:rPr lang="fr-FR" sz="1800" dirty="0">
                <a:solidFill>
                  <a:schemeClr val="bg2"/>
                </a:solidFill>
                <a:latin typeface="Roboto" panose="02000000000000000000" pitchFamily="2" charset="0"/>
                <a:ea typeface="Roboto" panose="02000000000000000000" pitchFamily="2" charset="0"/>
              </a:rPr>
              <a:t>La Concertation a lieu en petits </a:t>
            </a:r>
            <a:r>
              <a:rPr lang="fr-FR" sz="1800" b="1" dirty="0">
                <a:solidFill>
                  <a:schemeClr val="bg2"/>
                </a:solidFill>
                <a:latin typeface="Roboto" panose="02000000000000000000" pitchFamily="2" charset="0"/>
                <a:ea typeface="Roboto" panose="02000000000000000000" pitchFamily="2" charset="0"/>
              </a:rPr>
              <a:t>groupes de discussion</a:t>
            </a:r>
            <a:r>
              <a:rPr lang="fr-FR" sz="1800" dirty="0">
                <a:solidFill>
                  <a:schemeClr val="bg2"/>
                </a:solidFill>
                <a:latin typeface="Roboto" panose="02000000000000000000" pitchFamily="2" charset="0"/>
                <a:ea typeface="Roboto" panose="02000000000000000000" pitchFamily="2" charset="0"/>
              </a:rPr>
              <a:t>.  </a:t>
            </a:r>
          </a:p>
          <a:p>
            <a:pPr>
              <a:spcAft>
                <a:spcPts val="900"/>
              </a:spcAft>
              <a:buClr>
                <a:schemeClr val="dk2"/>
              </a:buClr>
              <a:buSzPts val="1100"/>
            </a:pPr>
            <a:r>
              <a:rPr lang="fr-FR" sz="1800" dirty="0">
                <a:solidFill>
                  <a:schemeClr val="bg2"/>
                </a:solidFill>
                <a:latin typeface="Roboto" panose="02000000000000000000" pitchFamily="2" charset="0"/>
                <a:ea typeface="Roboto" panose="02000000000000000000" pitchFamily="2" charset="0"/>
              </a:rPr>
              <a:t>Les </a:t>
            </a:r>
            <a:r>
              <a:rPr lang="fr-FR" sz="1800" b="1" dirty="0">
                <a:solidFill>
                  <a:schemeClr val="bg2"/>
                </a:solidFill>
                <a:latin typeface="Roboto" panose="02000000000000000000" pitchFamily="2" charset="0"/>
                <a:ea typeface="Roboto" panose="02000000000000000000" pitchFamily="2" charset="0"/>
              </a:rPr>
              <a:t>participants</a:t>
            </a:r>
            <a:r>
              <a:rPr lang="fr-FR" sz="1800" dirty="0">
                <a:solidFill>
                  <a:schemeClr val="bg2"/>
                </a:solidFill>
                <a:latin typeface="Roboto" panose="02000000000000000000" pitchFamily="2" charset="0"/>
                <a:ea typeface="Roboto" panose="02000000000000000000" pitchFamily="2" charset="0"/>
              </a:rPr>
              <a:t> sont répartis entre ces groupes.</a:t>
            </a:r>
          </a:p>
          <a:p>
            <a:pPr>
              <a:spcAft>
                <a:spcPts val="900"/>
              </a:spcAft>
              <a:buClr>
                <a:schemeClr val="dk2"/>
              </a:buClr>
              <a:buSzPts val="1100"/>
            </a:pPr>
            <a:r>
              <a:rPr lang="fr-FR" sz="1800" dirty="0">
                <a:solidFill>
                  <a:schemeClr val="bg2"/>
                </a:solidFill>
                <a:latin typeface="Roboto" panose="02000000000000000000" pitchFamily="2" charset="0"/>
                <a:ea typeface="Roboto" panose="02000000000000000000" pitchFamily="2" charset="0"/>
              </a:rPr>
              <a:t>Les </a:t>
            </a:r>
            <a:r>
              <a:rPr lang="fr-FR" sz="1800" b="1" dirty="0">
                <a:solidFill>
                  <a:schemeClr val="bg2"/>
                </a:solidFill>
                <a:latin typeface="Roboto" panose="02000000000000000000" pitchFamily="2" charset="0"/>
                <a:ea typeface="Roboto" panose="02000000000000000000" pitchFamily="2" charset="0"/>
              </a:rPr>
              <a:t>participants</a:t>
            </a:r>
            <a:r>
              <a:rPr lang="fr-FR" sz="1800" dirty="0">
                <a:solidFill>
                  <a:schemeClr val="bg2"/>
                </a:solidFill>
                <a:latin typeface="Roboto" panose="02000000000000000000" pitchFamily="2" charset="0"/>
                <a:ea typeface="Roboto" panose="02000000000000000000" pitchFamily="2" charset="0"/>
              </a:rPr>
              <a:t> réfléchissent à leurs systèmes alimentaires en 2030, aux moyens d’y parvenir et à ce qu’ils peuvent faire dès maintenant.</a:t>
            </a:r>
          </a:p>
          <a:p>
            <a:pPr>
              <a:spcAft>
                <a:spcPts val="900"/>
              </a:spcAft>
              <a:buClr>
                <a:schemeClr val="dk2"/>
              </a:buClr>
              <a:buSzPts val="1100"/>
            </a:pPr>
            <a:r>
              <a:rPr lang="fr-FR" sz="1800" dirty="0">
                <a:solidFill>
                  <a:schemeClr val="bg2"/>
                </a:solidFill>
                <a:latin typeface="Roboto" panose="02000000000000000000" pitchFamily="2" charset="0"/>
                <a:ea typeface="Roboto" panose="02000000000000000000" pitchFamily="2" charset="0"/>
              </a:rPr>
              <a:t>Les </a:t>
            </a:r>
            <a:r>
              <a:rPr lang="fr-FR" sz="1800" b="1" dirty="0">
                <a:solidFill>
                  <a:schemeClr val="bg2"/>
                </a:solidFill>
                <a:latin typeface="Roboto" panose="02000000000000000000" pitchFamily="2" charset="0"/>
                <a:ea typeface="Roboto" panose="02000000000000000000" pitchFamily="2" charset="0"/>
              </a:rPr>
              <a:t>participants</a:t>
            </a:r>
            <a:r>
              <a:rPr lang="fr-FR" sz="1800" dirty="0">
                <a:solidFill>
                  <a:schemeClr val="bg2"/>
                </a:solidFill>
                <a:latin typeface="Roboto" panose="02000000000000000000" pitchFamily="2" charset="0"/>
                <a:ea typeface="Roboto" panose="02000000000000000000" pitchFamily="2" charset="0"/>
              </a:rPr>
              <a:t> envisagent la voie jusqu’à 2030 et la façon dont ils peuvent tous contribuer à la suivre.</a:t>
            </a:r>
          </a:p>
          <a:p>
            <a:pPr>
              <a:spcAft>
                <a:spcPts val="900"/>
              </a:spcAft>
              <a:buClr>
                <a:schemeClr val="dk2"/>
              </a:buClr>
              <a:buSzPts val="1100"/>
            </a:pPr>
            <a:r>
              <a:rPr lang="fr-FR" sz="1800" dirty="0">
                <a:solidFill>
                  <a:schemeClr val="bg2"/>
                </a:solidFill>
                <a:latin typeface="Roboto" panose="02000000000000000000" pitchFamily="2" charset="0"/>
                <a:ea typeface="Roboto" panose="02000000000000000000" pitchFamily="2" charset="0"/>
              </a:rPr>
              <a:t>Un </a:t>
            </a:r>
            <a:r>
              <a:rPr lang="fr-FR" sz="1800" b="1" dirty="0">
                <a:solidFill>
                  <a:schemeClr val="bg2"/>
                </a:solidFill>
                <a:latin typeface="Roboto" panose="02000000000000000000" pitchFamily="2" charset="0"/>
                <a:ea typeface="Roboto" panose="02000000000000000000" pitchFamily="2" charset="0"/>
              </a:rPr>
              <a:t>Facilitateur</a:t>
            </a:r>
            <a:r>
              <a:rPr lang="fr-FR" sz="1800" dirty="0">
                <a:solidFill>
                  <a:schemeClr val="bg2"/>
                </a:solidFill>
                <a:latin typeface="Roboto" panose="02000000000000000000" pitchFamily="2" charset="0"/>
                <a:ea typeface="Roboto" panose="02000000000000000000" pitchFamily="2" charset="0"/>
              </a:rPr>
              <a:t> veille à ce que tous les participants puissent intervenir. Ils font également progresser la Concertation et en rendent compte lors de la session récapitulative. </a:t>
            </a:r>
            <a:r>
              <a:rPr lang="fr-FR" sz="2000" dirty="0">
                <a:solidFill>
                  <a:schemeClr val="bg2"/>
                </a:solidFill>
                <a:latin typeface="Roboto" panose="02000000000000000000" pitchFamily="2" charset="0"/>
                <a:ea typeface="Roboto" panose="02000000000000000000" pitchFamily="2" charset="0"/>
              </a:rPr>
              <a:t> </a:t>
            </a: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4" name="TextBox 3">
            <a:extLst>
              <a:ext uri="{FF2B5EF4-FFF2-40B4-BE49-F238E27FC236}">
                <a16:creationId xmlns:a16="http://schemas.microsoft.com/office/drawing/2014/main" id="{578F0E4E-BFC0-4FD7-AB78-AF4C1B3AF8F3}"/>
              </a:ext>
            </a:extLst>
          </p:cNvPr>
          <p:cNvSpPr txBox="1"/>
          <p:nvPr/>
        </p:nvSpPr>
        <p:spPr>
          <a:xfrm>
            <a:off x="0" y="-52206"/>
            <a:ext cx="9144000" cy="707886"/>
          </a:xfrm>
          <a:prstGeom prst="rect">
            <a:avLst/>
          </a:prstGeom>
          <a:noFill/>
        </p:spPr>
        <p:txBody>
          <a:bodyPr wrap="square" lIns="91440" tIns="45720" rIns="91440" bIns="45720" rtlCol="0" anchor="t">
            <a:spAutoFit/>
          </a:bodyPr>
          <a:lstStyle/>
          <a:p>
            <a:pPr algn="ctr"/>
            <a:r>
              <a:rPr lang="fr-FR" sz="2800" b="1" dirty="0">
                <a:solidFill>
                  <a:schemeClr val="bg2"/>
                </a:solidFill>
                <a:latin typeface="Roboto" panose="02000000000000000000" pitchFamily="2" charset="0"/>
                <a:ea typeface="Roboto" panose="02000000000000000000" pitchFamily="2" charset="0"/>
              </a:rPr>
              <a:t>Pendant</a:t>
            </a:r>
            <a:r>
              <a:rPr lang="fr-FR" sz="2800" b="1" dirty="0">
                <a:solidFill>
                  <a:schemeClr val="bg2"/>
                </a:solidFill>
                <a:latin typeface="Ciutadella SemiBold"/>
                <a:ea typeface="Roboto" panose="02000000000000000000" pitchFamily="2" charset="0"/>
              </a:rPr>
              <a:t> une Concertation </a:t>
            </a:r>
            <a:r>
              <a:rPr lang="fr-FR" sz="4000" b="1" dirty="0">
                <a:solidFill>
                  <a:schemeClr val="bg2"/>
                </a:solidFill>
                <a:latin typeface="Ciutadella SemiBold"/>
              </a:rPr>
              <a:t> </a:t>
            </a:r>
          </a:p>
        </p:txBody>
      </p:sp>
      <p:pic>
        <p:nvPicPr>
          <p:cNvPr id="5" name="Picture 4" descr="Icon&#10;&#10;Description automatically generated">
            <a:extLst>
              <a:ext uri="{FF2B5EF4-FFF2-40B4-BE49-F238E27FC236}">
                <a16:creationId xmlns:a16="http://schemas.microsoft.com/office/drawing/2014/main" id="{1B62BED2-F710-6D42-A0A2-02F27386E5C7}"/>
              </a:ext>
            </a:extLst>
          </p:cNvPr>
          <p:cNvPicPr>
            <a:picLocks noChangeAspect="1"/>
          </p:cNvPicPr>
          <p:nvPr/>
        </p:nvPicPr>
        <p:blipFill>
          <a:blip r:embed="rId3"/>
          <a:stretch>
            <a:fillRect/>
          </a:stretch>
        </p:blipFill>
        <p:spPr>
          <a:xfrm>
            <a:off x="5555700" y="1326883"/>
            <a:ext cx="832855" cy="780143"/>
          </a:xfrm>
          <a:prstGeom prst="rect">
            <a:avLst/>
          </a:prstGeom>
        </p:spPr>
      </p:pic>
      <p:pic>
        <p:nvPicPr>
          <p:cNvPr id="7" name="Picture 6" descr="Shape&#10;&#10;Description automatically generated">
            <a:extLst>
              <a:ext uri="{FF2B5EF4-FFF2-40B4-BE49-F238E27FC236}">
                <a16:creationId xmlns:a16="http://schemas.microsoft.com/office/drawing/2014/main" id="{AAAE5B18-865E-284F-BC5E-368E8D65B646}"/>
              </a:ext>
            </a:extLst>
          </p:cNvPr>
          <p:cNvPicPr>
            <a:picLocks noChangeAspect="1"/>
          </p:cNvPicPr>
          <p:nvPr/>
        </p:nvPicPr>
        <p:blipFill>
          <a:blip r:embed="rId4"/>
          <a:stretch>
            <a:fillRect/>
          </a:stretch>
        </p:blipFill>
        <p:spPr>
          <a:xfrm>
            <a:off x="6283175" y="823806"/>
            <a:ext cx="1003300" cy="939800"/>
          </a:xfrm>
          <a:prstGeom prst="rect">
            <a:avLst/>
          </a:prstGeom>
        </p:spPr>
      </p:pic>
      <p:sp>
        <p:nvSpPr>
          <p:cNvPr id="11" name="TextBox 10">
            <a:extLst>
              <a:ext uri="{FF2B5EF4-FFF2-40B4-BE49-F238E27FC236}">
                <a16:creationId xmlns:a16="http://schemas.microsoft.com/office/drawing/2014/main" id="{5CCF34BF-20ED-42DA-8F20-14F6A459C285}"/>
              </a:ext>
            </a:extLst>
          </p:cNvPr>
          <p:cNvSpPr txBox="1"/>
          <p:nvPr/>
        </p:nvSpPr>
        <p:spPr>
          <a:xfrm>
            <a:off x="7508353" y="4708698"/>
            <a:ext cx="1634117" cy="338554"/>
          </a:xfrm>
          <a:prstGeom prst="rect">
            <a:avLst/>
          </a:prstGeom>
          <a:noFill/>
        </p:spPr>
        <p:txBody>
          <a:bodyPr wrap="square" rtlCol="0">
            <a:spAutoFit/>
          </a:bodyPr>
          <a:lstStyle/>
          <a:p>
            <a:r>
              <a:rPr lang="en-US" sz="1600">
                <a:solidFill>
                  <a:srgbClr val="4C9F38"/>
                </a:solidFill>
                <a:latin typeface="Ciutadella Regular"/>
              </a:rPr>
              <a:t>@foodsystems</a:t>
            </a:r>
          </a:p>
        </p:txBody>
      </p:sp>
      <p:sp>
        <p:nvSpPr>
          <p:cNvPr id="12" name="TextBox 11">
            <a:extLst>
              <a:ext uri="{FF2B5EF4-FFF2-40B4-BE49-F238E27FC236}">
                <a16:creationId xmlns:a16="http://schemas.microsoft.com/office/drawing/2014/main" id="{5A7FEFF8-B3CE-4E59-80F4-072FF0A13D0B}"/>
              </a:ext>
            </a:extLst>
          </p:cNvPr>
          <p:cNvSpPr txBox="1"/>
          <p:nvPr/>
        </p:nvSpPr>
        <p:spPr>
          <a:xfrm>
            <a:off x="5730282" y="4708440"/>
            <a:ext cx="2258750" cy="338554"/>
          </a:xfrm>
          <a:prstGeom prst="rect">
            <a:avLst/>
          </a:prstGeom>
          <a:noFill/>
        </p:spPr>
        <p:txBody>
          <a:bodyPr wrap="square" rtlCol="0">
            <a:spAutoFit/>
          </a:bodyPr>
          <a:lstStyle/>
          <a:p>
            <a:r>
              <a:rPr lang="en-US" sz="1600" dirty="0">
                <a:solidFill>
                  <a:srgbClr val="4C9F38"/>
                </a:solidFill>
                <a:latin typeface="Ciutadella Regular"/>
              </a:rPr>
              <a:t>#</a:t>
            </a:r>
            <a:r>
              <a:rPr lang="en-US" sz="1600" dirty="0" err="1">
                <a:solidFill>
                  <a:srgbClr val="4C9F38"/>
                </a:solidFill>
                <a:latin typeface="Ciutadella Regular"/>
              </a:rPr>
              <a:t>SummitDialogues</a:t>
            </a:r>
            <a:endParaRPr lang="en-US" sz="1600" dirty="0">
              <a:solidFill>
                <a:srgbClr val="4C9F38"/>
              </a:solidFill>
              <a:latin typeface="Ciutadella Regular"/>
            </a:endParaRPr>
          </a:p>
        </p:txBody>
      </p:sp>
      <p:pic>
        <p:nvPicPr>
          <p:cNvPr id="13" name="Picture 12" descr="A picture containing text&#10;&#10;Description automatically generated">
            <a:extLst>
              <a:ext uri="{FF2B5EF4-FFF2-40B4-BE49-F238E27FC236}">
                <a16:creationId xmlns:a16="http://schemas.microsoft.com/office/drawing/2014/main" id="{CCE73243-3D23-AE44-9CE8-05A7EE338C49}"/>
              </a:ext>
            </a:extLst>
          </p:cNvPr>
          <p:cNvPicPr>
            <a:picLocks noChangeAspect="1"/>
          </p:cNvPicPr>
          <p:nvPr/>
        </p:nvPicPr>
        <p:blipFill>
          <a:blip r:embed="rId5"/>
          <a:stretch>
            <a:fillRect/>
          </a:stretch>
        </p:blipFill>
        <p:spPr>
          <a:xfrm>
            <a:off x="212897" y="4476413"/>
            <a:ext cx="1152979" cy="570581"/>
          </a:xfrm>
          <a:prstGeom prst="rect">
            <a:avLst/>
          </a:prstGeom>
        </p:spPr>
      </p:pic>
    </p:spTree>
    <p:extLst>
      <p:ext uri="{BB962C8B-B14F-4D97-AF65-F5344CB8AC3E}">
        <p14:creationId xmlns:p14="http://schemas.microsoft.com/office/powerpoint/2010/main" val="21637834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695337" y="601058"/>
            <a:ext cx="7921457" cy="3442421"/>
          </a:xfrm>
          <a:prstGeom prst="rect">
            <a:avLst/>
          </a:prstGeom>
          <a:noFill/>
          <a:ln>
            <a:noFill/>
          </a:ln>
        </p:spPr>
        <p:txBody>
          <a:bodyPr spcFirstLastPara="1" wrap="square" lIns="41900" tIns="20950" rIns="41900" bIns="20950" anchor="ctr" anchorCtr="0">
            <a:noAutofit/>
          </a:bodyPr>
          <a:lstStyle/>
          <a:p>
            <a:pPr>
              <a:spcAft>
                <a:spcPts val="900"/>
              </a:spcAft>
            </a:pPr>
            <a:r>
              <a:rPr lang="fr-FR" sz="2000">
                <a:solidFill>
                  <a:schemeClr val="bg2"/>
                </a:solidFill>
                <a:latin typeface="Roboto" panose="02000000000000000000" pitchFamily="2" charset="0"/>
                <a:ea typeface="Roboto" panose="02000000000000000000" pitchFamily="2" charset="0"/>
              </a:rPr>
              <a:t>Les plateformes de réunion numériques permettent aux participants d’être automatiquement transférés vers leurs groupes de discussion. </a:t>
            </a:r>
          </a:p>
          <a:p>
            <a:pPr>
              <a:spcAft>
                <a:spcPts val="900"/>
              </a:spcAft>
            </a:pPr>
            <a:r>
              <a:rPr lang="fr-FR" sz="2000">
                <a:solidFill>
                  <a:schemeClr val="bg2"/>
                </a:solidFill>
                <a:latin typeface="Roboto" panose="02000000000000000000" pitchFamily="2" charset="0"/>
                <a:ea typeface="Roboto" panose="02000000000000000000" pitchFamily="2" charset="0"/>
              </a:rPr>
              <a:t>Pour faciliter les échanges interactifs, les participants sont invités à activer leurs microphones et à limiter le bruit de fond.</a:t>
            </a: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4" name="TextBox 3">
            <a:extLst>
              <a:ext uri="{FF2B5EF4-FFF2-40B4-BE49-F238E27FC236}">
                <a16:creationId xmlns:a16="http://schemas.microsoft.com/office/drawing/2014/main" id="{578F0E4E-BFC0-4FD7-AB78-AF4C1B3AF8F3}"/>
              </a:ext>
            </a:extLst>
          </p:cNvPr>
          <p:cNvSpPr txBox="1"/>
          <p:nvPr/>
        </p:nvSpPr>
        <p:spPr>
          <a:xfrm>
            <a:off x="0" y="76200"/>
            <a:ext cx="9142469" cy="523220"/>
          </a:xfrm>
          <a:prstGeom prst="rect">
            <a:avLst/>
          </a:prstGeom>
          <a:noFill/>
        </p:spPr>
        <p:txBody>
          <a:bodyPr wrap="square" lIns="91440" tIns="45720" rIns="91440" bIns="45720" rtlCol="0" anchor="t">
            <a:spAutoFit/>
          </a:bodyPr>
          <a:lstStyle/>
          <a:p>
            <a:pPr algn="ctr"/>
            <a:r>
              <a:rPr lang="fr-FR" sz="2800" b="1">
                <a:solidFill>
                  <a:schemeClr val="bg2"/>
                </a:solidFill>
                <a:latin typeface="Roboto" panose="02000000000000000000" pitchFamily="2" charset="0"/>
                <a:ea typeface="Roboto" panose="02000000000000000000" pitchFamily="2" charset="0"/>
              </a:rPr>
              <a:t>Pendant une Concertation virtuelle  </a:t>
            </a:r>
          </a:p>
        </p:txBody>
      </p:sp>
      <p:sp>
        <p:nvSpPr>
          <p:cNvPr id="9" name="TextBox 8">
            <a:extLst>
              <a:ext uri="{FF2B5EF4-FFF2-40B4-BE49-F238E27FC236}">
                <a16:creationId xmlns:a16="http://schemas.microsoft.com/office/drawing/2014/main" id="{5CCF34BF-20ED-42DA-8F20-14F6A459C285}"/>
              </a:ext>
            </a:extLst>
          </p:cNvPr>
          <p:cNvSpPr txBox="1"/>
          <p:nvPr/>
        </p:nvSpPr>
        <p:spPr>
          <a:xfrm>
            <a:off x="7508353" y="4708698"/>
            <a:ext cx="1634117" cy="338554"/>
          </a:xfrm>
          <a:prstGeom prst="rect">
            <a:avLst/>
          </a:prstGeom>
          <a:noFill/>
        </p:spPr>
        <p:txBody>
          <a:bodyPr wrap="square" rtlCol="0">
            <a:spAutoFit/>
          </a:bodyPr>
          <a:lstStyle/>
          <a:p>
            <a:r>
              <a:rPr lang="en-US" sz="1600">
                <a:solidFill>
                  <a:srgbClr val="4C9F38"/>
                </a:solidFill>
                <a:latin typeface="Ciutadella Regular"/>
              </a:rPr>
              <a:t>@foodsystems</a:t>
            </a:r>
          </a:p>
        </p:txBody>
      </p:sp>
      <p:sp>
        <p:nvSpPr>
          <p:cNvPr id="10" name="TextBox 9">
            <a:extLst>
              <a:ext uri="{FF2B5EF4-FFF2-40B4-BE49-F238E27FC236}">
                <a16:creationId xmlns:a16="http://schemas.microsoft.com/office/drawing/2014/main" id="{5A7FEFF8-B3CE-4E59-80F4-072FF0A13D0B}"/>
              </a:ext>
            </a:extLst>
          </p:cNvPr>
          <p:cNvSpPr txBox="1"/>
          <p:nvPr/>
        </p:nvSpPr>
        <p:spPr>
          <a:xfrm>
            <a:off x="5730282" y="4708440"/>
            <a:ext cx="2258750" cy="338554"/>
          </a:xfrm>
          <a:prstGeom prst="rect">
            <a:avLst/>
          </a:prstGeom>
          <a:noFill/>
        </p:spPr>
        <p:txBody>
          <a:bodyPr wrap="square" rtlCol="0">
            <a:spAutoFit/>
          </a:bodyPr>
          <a:lstStyle/>
          <a:p>
            <a:r>
              <a:rPr lang="en-US" sz="1600" dirty="0">
                <a:solidFill>
                  <a:srgbClr val="4C9F38"/>
                </a:solidFill>
                <a:latin typeface="Ciutadella Regular"/>
              </a:rPr>
              <a:t>#</a:t>
            </a:r>
            <a:r>
              <a:rPr lang="en-US" sz="1600" dirty="0" err="1">
                <a:solidFill>
                  <a:srgbClr val="4C9F38"/>
                </a:solidFill>
                <a:latin typeface="Ciutadella Regular"/>
              </a:rPr>
              <a:t>SummitDialogues</a:t>
            </a:r>
            <a:endParaRPr lang="en-US" sz="1600" dirty="0">
              <a:solidFill>
                <a:srgbClr val="4C9F38"/>
              </a:solidFill>
              <a:latin typeface="Ciutadella Regular"/>
            </a:endParaRPr>
          </a:p>
        </p:txBody>
      </p:sp>
      <p:pic>
        <p:nvPicPr>
          <p:cNvPr id="12" name="Picture 11" descr="A picture containing text&#10;&#10;Description automatically generated">
            <a:extLst>
              <a:ext uri="{FF2B5EF4-FFF2-40B4-BE49-F238E27FC236}">
                <a16:creationId xmlns:a16="http://schemas.microsoft.com/office/drawing/2014/main" id="{ED73FA32-91B5-274E-B5EF-46E18C8AD849}"/>
              </a:ext>
            </a:extLst>
          </p:cNvPr>
          <p:cNvPicPr>
            <a:picLocks noChangeAspect="1"/>
          </p:cNvPicPr>
          <p:nvPr/>
        </p:nvPicPr>
        <p:blipFill>
          <a:blip r:embed="rId4"/>
          <a:stretch>
            <a:fillRect/>
          </a:stretch>
        </p:blipFill>
        <p:spPr>
          <a:xfrm>
            <a:off x="212897" y="4476413"/>
            <a:ext cx="1152979" cy="570581"/>
          </a:xfrm>
          <a:prstGeom prst="rect">
            <a:avLst/>
          </a:prstGeom>
        </p:spPr>
      </p:pic>
    </p:spTree>
    <p:custDataLst>
      <p:tags r:id="rId1"/>
    </p:custDataLst>
    <p:extLst>
      <p:ext uri="{BB962C8B-B14F-4D97-AF65-F5344CB8AC3E}">
        <p14:creationId xmlns:p14="http://schemas.microsoft.com/office/powerpoint/2010/main" val="17240635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graphicFrame>
        <p:nvGraphicFramePr>
          <p:cNvPr id="153" name="Google Shape;153;p18"/>
          <p:cNvGraphicFramePr/>
          <p:nvPr>
            <p:extLst>
              <p:ext uri="{D42A27DB-BD31-4B8C-83A1-F6EECF244321}">
                <p14:modId xmlns:p14="http://schemas.microsoft.com/office/powerpoint/2010/main" val="166375930"/>
              </p:ext>
            </p:extLst>
          </p:nvPr>
        </p:nvGraphicFramePr>
        <p:xfrm>
          <a:off x="523439" y="913536"/>
          <a:ext cx="8013450" cy="3066964"/>
        </p:xfrm>
        <a:graphic>
          <a:graphicData uri="http://schemas.openxmlformats.org/drawingml/2006/table">
            <a:tbl>
              <a:tblPr firstRow="1" firstCol="1" lastRow="1" bandRow="1">
                <a:noFill/>
                <a:tableStyleId>{63D84CE1-A0C3-4A44-973F-AB54A9E80270}</a:tableStyleId>
              </a:tblPr>
              <a:tblGrid>
                <a:gridCol w="2200711">
                  <a:extLst>
                    <a:ext uri="{9D8B030D-6E8A-4147-A177-3AD203B41FA5}">
                      <a16:colId xmlns:a16="http://schemas.microsoft.com/office/drawing/2014/main" val="20000"/>
                    </a:ext>
                  </a:extLst>
                </a:gridCol>
                <a:gridCol w="3162300">
                  <a:extLst>
                    <a:ext uri="{9D8B030D-6E8A-4147-A177-3AD203B41FA5}">
                      <a16:colId xmlns:a16="http://schemas.microsoft.com/office/drawing/2014/main" val="20001"/>
                    </a:ext>
                  </a:extLst>
                </a:gridCol>
                <a:gridCol w="2650439">
                  <a:extLst>
                    <a:ext uri="{9D8B030D-6E8A-4147-A177-3AD203B41FA5}">
                      <a16:colId xmlns:a16="http://schemas.microsoft.com/office/drawing/2014/main" val="20002"/>
                    </a:ext>
                  </a:extLst>
                </a:gridCol>
              </a:tblGrid>
              <a:tr h="323964">
                <a:tc>
                  <a:txBody>
                    <a:bodyPr/>
                    <a:lstStyle/>
                    <a:p>
                      <a:pPr marL="0" marR="0" lvl="0" indent="0" algn="l" rtl="0">
                        <a:lnSpc>
                          <a:spcPct val="100000"/>
                        </a:lnSpc>
                        <a:spcBef>
                          <a:spcPts val="0"/>
                        </a:spcBef>
                        <a:spcAft>
                          <a:spcPts val="0"/>
                        </a:spcAft>
                        <a:buFont typeface="Montserrat"/>
                        <a:buNone/>
                        <a:tabLst>
                          <a:tab pos="1012825" algn="l"/>
                          <a:tab pos="1146175" algn="l"/>
                        </a:tabLst>
                      </a:pPr>
                      <a:r>
                        <a:rPr lang="fr-FR" sz="1500" b="1" i="1">
                          <a:solidFill>
                            <a:schemeClr val="bg2"/>
                          </a:solidFill>
                          <a:latin typeface="Ciutadella SemiBold Italic"/>
                        </a:rPr>
                        <a:t>Groupe de discussion</a:t>
                      </a:r>
                    </a:p>
                  </a:txBody>
                  <a:tcPr marL="15200" marR="15200" marT="11400" marB="11400" anchor="ctr">
                    <a:lnB w="9375" cap="flat" cmpd="sng">
                      <a:solidFill>
                        <a:srgbClr val="000000">
                          <a:alpha val="0"/>
                        </a:srgbClr>
                      </a:solidFill>
                      <a:prstDash val="solid"/>
                      <a:round/>
                      <a:headEnd type="none" w="sm" len="sm"/>
                      <a:tailEnd type="none" w="sm" len="sm"/>
                    </a:lnB>
                  </a:tcPr>
                </a:tc>
                <a:tc>
                  <a:txBody>
                    <a:bodyPr/>
                    <a:lstStyle/>
                    <a:p>
                      <a:pPr marL="0" marR="0" lvl="0" indent="0" algn="l">
                        <a:lnSpc>
                          <a:spcPct val="100000"/>
                        </a:lnSpc>
                        <a:spcBef>
                          <a:spcPts val="0"/>
                        </a:spcBef>
                        <a:spcAft>
                          <a:spcPts val="0"/>
                        </a:spcAft>
                        <a:buNone/>
                      </a:pPr>
                      <a:r>
                        <a:rPr lang="fr-FR" sz="1500" i="1">
                          <a:solidFill>
                            <a:schemeClr val="bg2"/>
                          </a:solidFill>
                          <a:latin typeface="Ciutadella SemiBold Italic"/>
                        </a:rPr>
                        <a:t>Sujet de discussion</a:t>
                      </a:r>
                    </a:p>
                  </a:txBody>
                  <a:tcPr marL="15200" marR="15200" marT="11400" marB="11400" anchor="ctr">
                    <a:lnB w="9375" cap="flat" cmpd="sng">
                      <a:solidFill>
                        <a:srgbClr val="000000">
                          <a:alpha val="0"/>
                        </a:srgbClr>
                      </a:solidFill>
                      <a:prstDash val="solid"/>
                      <a:round/>
                      <a:headEnd type="none" w="sm" len="sm"/>
                      <a:tailEnd type="none" w="sm" len="sm"/>
                    </a:lnB>
                  </a:tcPr>
                </a:tc>
                <a:tc>
                  <a:txBody>
                    <a:bodyPr/>
                    <a:lstStyle/>
                    <a:p>
                      <a:pPr marL="0" marR="0" lvl="0" indent="0" algn="l" rtl="0">
                        <a:lnSpc>
                          <a:spcPct val="100000"/>
                        </a:lnSpc>
                        <a:spcBef>
                          <a:spcPts val="0"/>
                        </a:spcBef>
                        <a:spcAft>
                          <a:spcPts val="0"/>
                        </a:spcAft>
                        <a:buFont typeface="Montserrat"/>
                        <a:buNone/>
                      </a:pPr>
                      <a:r>
                        <a:rPr lang="fr-FR" sz="1500" i="1" u="none" strike="noStrike" cap="none">
                          <a:solidFill>
                            <a:schemeClr val="bg2"/>
                          </a:solidFill>
                          <a:latin typeface="Ciutadella SemiBold Italic"/>
                        </a:rPr>
                        <a:t>Facilitateur </a:t>
                      </a:r>
                    </a:p>
                  </a:txBody>
                  <a:tcPr marL="15200" marR="15200" marT="11400" marB="11400" anchor="ctr">
                    <a:lnB w="12700" cap="flat" cmpd="sng">
                      <a:solidFill>
                        <a:schemeClr val="dk1">
                          <a:alpha val="0"/>
                        </a:schemeClr>
                      </a:solidFill>
                      <a:prstDash val="solid"/>
                      <a:round/>
                      <a:headEnd type="none" w="sm" len="sm"/>
                      <a:tailEnd type="none" w="sm" len="sm"/>
                    </a:lnB>
                  </a:tcPr>
                </a:tc>
                <a:extLst>
                  <a:ext uri="{0D108BD9-81ED-4DB2-BD59-A6C34878D82A}">
                    <a16:rowId xmlns:a16="http://schemas.microsoft.com/office/drawing/2014/main" val="10000"/>
                  </a:ext>
                </a:extLst>
              </a:tr>
              <a:tr h="434111">
                <a:tc>
                  <a:txBody>
                    <a:bodyPr/>
                    <a:lstStyle/>
                    <a:p>
                      <a:pPr marL="0" lvl="0" indent="0" algn="ctr" rtl="0">
                        <a:lnSpc>
                          <a:spcPct val="110000"/>
                        </a:lnSpc>
                        <a:spcBef>
                          <a:spcPts val="0"/>
                        </a:spcBef>
                        <a:spcAft>
                          <a:spcPts val="0"/>
                        </a:spcAft>
                        <a:buNone/>
                      </a:pPr>
                      <a:r>
                        <a:rPr lang="fr-FR" sz="1500" b="0" i="1">
                          <a:solidFill>
                            <a:schemeClr val="bg2"/>
                          </a:solidFill>
                          <a:latin typeface="Ciutadella SemiBold Italic"/>
                          <a:ea typeface="Montserrat"/>
                          <a:cs typeface="Montserrat"/>
                          <a:sym typeface="Montserrat"/>
                        </a:rPr>
                        <a:t>1</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chemeClr val="tx1">
                        <a:lumMod val="95000"/>
                      </a:schemeClr>
                    </a:solidFill>
                  </a:tcPr>
                </a:tc>
                <a:tc>
                  <a:txBody>
                    <a:bodyPr/>
                    <a:lstStyle/>
                    <a:p>
                      <a:pPr marL="0" lvl="0" indent="0" algn="l" rtl="0">
                        <a:lnSpc>
                          <a:spcPct val="110000"/>
                        </a:lnSpc>
                        <a:spcBef>
                          <a:spcPts val="0"/>
                        </a:spcBef>
                        <a:spcAft>
                          <a:spcPts val="0"/>
                        </a:spcAft>
                        <a:buNone/>
                      </a:pPr>
                      <a:r>
                        <a:rPr lang="fr-FR" sz="1500" b="0" i="1">
                          <a:solidFill>
                            <a:schemeClr val="bg2"/>
                          </a:solidFill>
                          <a:latin typeface="Ciutadella SemiBold Italic"/>
                          <a:ea typeface="Montserrat"/>
                          <a:cs typeface="Montserrat"/>
                          <a:sym typeface="Montserrat"/>
                        </a:rPr>
                        <a:t>[SUJET DE DISCUSSION] </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chemeClr val="tx1">
                        <a:lumMod val="95000"/>
                      </a:schemeClr>
                    </a:solidFill>
                  </a:tcPr>
                </a:tc>
                <a:tc>
                  <a:txBody>
                    <a:bodyPr/>
                    <a:lstStyle/>
                    <a:p>
                      <a:pPr marL="0" lvl="0" indent="0" algn="l" rtl="0">
                        <a:spcBef>
                          <a:spcPts val="0"/>
                        </a:spcBef>
                        <a:spcAft>
                          <a:spcPts val="0"/>
                        </a:spcAft>
                        <a:buNone/>
                      </a:pPr>
                      <a:r>
                        <a:rPr lang="fr-FR" sz="1500" b="0" i="1">
                          <a:solidFill>
                            <a:schemeClr val="bg2"/>
                          </a:solidFill>
                          <a:latin typeface="Ciutadella SemiBold Italic"/>
                          <a:ea typeface="Montserrat"/>
                          <a:cs typeface="Montserrat"/>
                          <a:sym typeface="Montserrat"/>
                        </a:rPr>
                        <a:t>[NOM] </a:t>
                      </a:r>
                    </a:p>
                    <a:p>
                      <a:pPr marL="0" lvl="0" indent="0" algn="l" rtl="0">
                        <a:spcBef>
                          <a:spcPts val="0"/>
                        </a:spcBef>
                        <a:spcAft>
                          <a:spcPts val="0"/>
                        </a:spcAft>
                        <a:buNone/>
                      </a:pPr>
                      <a:r>
                        <a:rPr lang="fr-FR" sz="1500" b="0" i="1">
                          <a:solidFill>
                            <a:schemeClr val="bg2"/>
                          </a:solidFill>
                          <a:latin typeface="Ciutadella SemiBold Italic"/>
                          <a:ea typeface="Montserrat"/>
                          <a:cs typeface="Montserrat"/>
                          <a:sym typeface="Montserrat"/>
                        </a:rPr>
                        <a:t>[ORGANISATION] </a:t>
                      </a:r>
                    </a:p>
                  </a:txBody>
                  <a:tcPr marL="45700" marR="45700" marT="45700" marB="45700" anchor="ctr">
                    <a:lnL w="937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alpha val="0"/>
                        </a:schemeClr>
                      </a:solidFill>
                      <a:prstDash val="solid"/>
                      <a:round/>
                      <a:headEnd type="none" w="sm" len="sm"/>
                      <a:tailEnd type="none" w="sm" len="sm"/>
                    </a:lnT>
                    <a:lnB w="18975" cap="flat" cmpd="sng">
                      <a:solidFill>
                        <a:srgbClr val="000000">
                          <a:alpha val="0"/>
                        </a:srgbClr>
                      </a:solidFill>
                      <a:prstDash val="solid"/>
                      <a:round/>
                      <a:headEnd type="none" w="sm" len="sm"/>
                      <a:tailEnd type="none" w="sm" len="sm"/>
                    </a:lnB>
                    <a:solidFill>
                      <a:schemeClr val="tx1">
                        <a:lumMod val="95000"/>
                      </a:schemeClr>
                    </a:solidFill>
                  </a:tcPr>
                </a:tc>
                <a:extLst>
                  <a:ext uri="{0D108BD9-81ED-4DB2-BD59-A6C34878D82A}">
                    <a16:rowId xmlns:a16="http://schemas.microsoft.com/office/drawing/2014/main" val="10001"/>
                  </a:ext>
                </a:extLst>
              </a:tr>
              <a:tr h="434111">
                <a:tc>
                  <a:txBody>
                    <a:bodyPr/>
                    <a:lstStyle/>
                    <a:p>
                      <a:pPr marL="0" lvl="0" indent="0" algn="ctr" rtl="0">
                        <a:lnSpc>
                          <a:spcPct val="110000"/>
                        </a:lnSpc>
                        <a:spcBef>
                          <a:spcPts val="0"/>
                        </a:spcBef>
                        <a:spcAft>
                          <a:spcPts val="0"/>
                        </a:spcAft>
                        <a:buNone/>
                      </a:pPr>
                      <a:r>
                        <a:rPr lang="fr-FR" sz="1500" b="0" i="1">
                          <a:solidFill>
                            <a:schemeClr val="bg2"/>
                          </a:solidFill>
                          <a:latin typeface="Ciutadella SemiBold Italic"/>
                          <a:ea typeface="Montserrat"/>
                          <a:cs typeface="Montserrat"/>
                          <a:sym typeface="Montserrat"/>
                        </a:rPr>
                        <a:t>2</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tcPr>
                </a:tc>
                <a:tc>
                  <a:txBody>
                    <a:bodyPr/>
                    <a:lstStyle/>
                    <a:p>
                      <a:pPr marL="0" lvl="0" indent="0" algn="l" rtl="0">
                        <a:lnSpc>
                          <a:spcPct val="110000"/>
                        </a:lnSpc>
                        <a:spcBef>
                          <a:spcPts val="0"/>
                        </a:spcBef>
                        <a:spcAft>
                          <a:spcPts val="0"/>
                        </a:spcAft>
                        <a:buFont typeface="Arial"/>
                        <a:buNone/>
                      </a:pPr>
                      <a:r>
                        <a:rPr lang="fr-FR" sz="1500" b="0" i="1">
                          <a:solidFill>
                            <a:schemeClr val="bg2"/>
                          </a:solidFill>
                          <a:latin typeface="Ciutadella SemiBold Italic"/>
                          <a:ea typeface="Montserrat"/>
                          <a:cs typeface="Montserrat"/>
                          <a:sym typeface="Montserrat"/>
                        </a:rPr>
                        <a:t>[SUJET DE DISCUSSION] </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tcPr>
                </a:tc>
                <a:tc>
                  <a:txBody>
                    <a:bodyPr/>
                    <a:lstStyle/>
                    <a:p>
                      <a:pPr marL="0" lvl="0" indent="0" algn="l" rtl="0">
                        <a:spcBef>
                          <a:spcPts val="0"/>
                        </a:spcBef>
                        <a:spcAft>
                          <a:spcPts val="0"/>
                        </a:spcAft>
                        <a:buFont typeface="Arial"/>
                        <a:buNone/>
                      </a:pPr>
                      <a:r>
                        <a:rPr lang="fr-FR" sz="1500" b="0" i="1">
                          <a:solidFill>
                            <a:schemeClr val="bg2"/>
                          </a:solidFill>
                          <a:latin typeface="Ciutadella SemiBold Italic"/>
                          <a:ea typeface="Montserrat"/>
                          <a:cs typeface="Montserrat"/>
                          <a:sym typeface="Montserrat"/>
                        </a:rPr>
                        <a:t>[NOM] </a:t>
                      </a:r>
                    </a:p>
                    <a:p>
                      <a:pPr marL="0" lvl="0" indent="0" algn="l" rtl="0">
                        <a:spcBef>
                          <a:spcPts val="0"/>
                        </a:spcBef>
                        <a:spcAft>
                          <a:spcPts val="0"/>
                        </a:spcAft>
                        <a:buClr>
                          <a:schemeClr val="dk2"/>
                        </a:buClr>
                        <a:buSzPts val="1100"/>
                        <a:buFont typeface="Arial"/>
                        <a:buNone/>
                      </a:pPr>
                      <a:r>
                        <a:rPr lang="fr-FR" sz="1500" b="0" i="1">
                          <a:solidFill>
                            <a:schemeClr val="bg2"/>
                          </a:solidFill>
                          <a:latin typeface="Ciutadella SemiBold Italic"/>
                          <a:ea typeface="Montserrat"/>
                          <a:cs typeface="Montserrat"/>
                          <a:sym typeface="Montserrat"/>
                        </a:rPr>
                        <a:t>[ORGANISATION]</a:t>
                      </a:r>
                    </a:p>
                  </a:txBody>
                  <a:tcPr marL="45700" marR="45700" marT="45700" marB="45700" anchor="ctr">
                    <a:lnL w="937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8975" cap="flat" cmpd="sng">
                      <a:solidFill>
                        <a:srgbClr val="000000">
                          <a:alpha val="0"/>
                        </a:srgbClr>
                      </a:solidFill>
                      <a:prstDash val="solid"/>
                      <a:round/>
                      <a:headEnd type="none" w="sm" len="sm"/>
                      <a:tailEnd type="none" w="sm" len="sm"/>
                    </a:lnT>
                    <a:lnB w="18975" cap="flat" cmpd="sng">
                      <a:solidFill>
                        <a:srgbClr val="000000">
                          <a:alpha val="0"/>
                        </a:srgbClr>
                      </a:solidFill>
                      <a:prstDash val="solid"/>
                      <a:round/>
                      <a:headEnd type="none" w="sm" len="sm"/>
                      <a:tailEnd type="none" w="sm" len="sm"/>
                    </a:lnB>
                    <a:solidFill>
                      <a:srgbClr val="FFFFFF"/>
                    </a:solidFill>
                  </a:tcPr>
                </a:tc>
                <a:extLst>
                  <a:ext uri="{0D108BD9-81ED-4DB2-BD59-A6C34878D82A}">
                    <a16:rowId xmlns:a16="http://schemas.microsoft.com/office/drawing/2014/main" val="10002"/>
                  </a:ext>
                </a:extLst>
              </a:tr>
              <a:tr h="434111">
                <a:tc>
                  <a:txBody>
                    <a:bodyPr/>
                    <a:lstStyle/>
                    <a:p>
                      <a:pPr marL="0" lvl="0" indent="0" algn="ctr" rtl="0">
                        <a:lnSpc>
                          <a:spcPct val="110000"/>
                        </a:lnSpc>
                        <a:spcBef>
                          <a:spcPts val="0"/>
                        </a:spcBef>
                        <a:spcAft>
                          <a:spcPts val="0"/>
                        </a:spcAft>
                        <a:buNone/>
                      </a:pPr>
                      <a:r>
                        <a:rPr lang="fr-FR" sz="1500" b="0" i="1">
                          <a:solidFill>
                            <a:schemeClr val="bg2"/>
                          </a:solidFill>
                          <a:latin typeface="Ciutadella SemiBold Italic"/>
                          <a:ea typeface="Montserrat"/>
                          <a:cs typeface="Montserrat"/>
                          <a:sym typeface="Montserrat"/>
                        </a:rPr>
                        <a:t>3</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chemeClr val="tx1">
                        <a:lumMod val="95000"/>
                      </a:schemeClr>
                    </a:solidFill>
                  </a:tcPr>
                </a:tc>
                <a:tc>
                  <a:txBody>
                    <a:bodyPr/>
                    <a:lstStyle/>
                    <a:p>
                      <a:pPr marL="0" lvl="0" indent="0" algn="l" rtl="0">
                        <a:lnSpc>
                          <a:spcPct val="110000"/>
                        </a:lnSpc>
                        <a:spcBef>
                          <a:spcPts val="0"/>
                        </a:spcBef>
                        <a:spcAft>
                          <a:spcPts val="0"/>
                        </a:spcAft>
                        <a:buFont typeface="Arial"/>
                        <a:buNone/>
                      </a:pPr>
                      <a:r>
                        <a:rPr lang="fr-FR" sz="1500" b="0" i="1">
                          <a:solidFill>
                            <a:schemeClr val="bg2"/>
                          </a:solidFill>
                          <a:latin typeface="Ciutadella SemiBold Italic"/>
                          <a:ea typeface="Montserrat"/>
                          <a:cs typeface="Montserrat"/>
                          <a:sym typeface="Montserrat"/>
                        </a:rPr>
                        <a:t>[SUJET DE DISCUSSION] </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chemeClr val="tx1">
                        <a:lumMod val="95000"/>
                      </a:schemeClr>
                    </a:solidFill>
                  </a:tcPr>
                </a:tc>
                <a:tc>
                  <a:txBody>
                    <a:bodyPr/>
                    <a:lstStyle/>
                    <a:p>
                      <a:pPr marL="0" lvl="0" indent="0" algn="l" rtl="0">
                        <a:spcBef>
                          <a:spcPts val="0"/>
                        </a:spcBef>
                        <a:spcAft>
                          <a:spcPts val="0"/>
                        </a:spcAft>
                        <a:buFont typeface="Arial"/>
                        <a:buNone/>
                      </a:pPr>
                      <a:r>
                        <a:rPr lang="fr-FR" sz="1500" b="0" i="1">
                          <a:solidFill>
                            <a:schemeClr val="bg2"/>
                          </a:solidFill>
                          <a:latin typeface="Ciutadella SemiBold Italic"/>
                          <a:ea typeface="Montserrat"/>
                          <a:cs typeface="Montserrat"/>
                          <a:sym typeface="Montserrat"/>
                        </a:rPr>
                        <a:t>[NOM] </a:t>
                      </a:r>
                    </a:p>
                    <a:p>
                      <a:pPr marL="0" lvl="0" indent="0" algn="l" rtl="0">
                        <a:spcBef>
                          <a:spcPts val="0"/>
                        </a:spcBef>
                        <a:spcAft>
                          <a:spcPts val="0"/>
                        </a:spcAft>
                        <a:buClr>
                          <a:schemeClr val="dk2"/>
                        </a:buClr>
                        <a:buSzPts val="1100"/>
                        <a:buFont typeface="Arial"/>
                        <a:buNone/>
                      </a:pPr>
                      <a:r>
                        <a:rPr lang="fr-FR" sz="1500" b="0" i="1">
                          <a:solidFill>
                            <a:schemeClr val="bg2"/>
                          </a:solidFill>
                          <a:latin typeface="Ciutadella SemiBold Italic"/>
                          <a:ea typeface="Montserrat"/>
                          <a:cs typeface="Montserrat"/>
                          <a:sym typeface="Montserrat"/>
                        </a:rPr>
                        <a:t>[ORGANISATION]</a:t>
                      </a:r>
                    </a:p>
                  </a:txBody>
                  <a:tcPr marL="45700" marR="45700" marT="45700" marB="45700" anchor="ctr">
                    <a:lnL w="937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8975" cap="flat" cmpd="sng">
                      <a:solidFill>
                        <a:srgbClr val="000000">
                          <a:alpha val="0"/>
                        </a:srgbClr>
                      </a:solidFill>
                      <a:prstDash val="solid"/>
                      <a:round/>
                      <a:headEnd type="none" w="sm" len="sm"/>
                      <a:tailEnd type="none" w="sm" len="sm"/>
                    </a:lnT>
                    <a:lnB w="18975" cap="flat" cmpd="sng">
                      <a:solidFill>
                        <a:srgbClr val="000000">
                          <a:alpha val="0"/>
                        </a:srgbClr>
                      </a:solidFill>
                      <a:prstDash val="solid"/>
                      <a:round/>
                      <a:headEnd type="none" w="sm" len="sm"/>
                      <a:tailEnd type="none" w="sm" len="sm"/>
                    </a:lnB>
                    <a:solidFill>
                      <a:schemeClr val="tx1">
                        <a:lumMod val="95000"/>
                      </a:schemeClr>
                    </a:solidFill>
                  </a:tcPr>
                </a:tc>
                <a:extLst>
                  <a:ext uri="{0D108BD9-81ED-4DB2-BD59-A6C34878D82A}">
                    <a16:rowId xmlns:a16="http://schemas.microsoft.com/office/drawing/2014/main" val="10003"/>
                  </a:ext>
                </a:extLst>
              </a:tr>
              <a:tr h="434111">
                <a:tc>
                  <a:txBody>
                    <a:bodyPr/>
                    <a:lstStyle/>
                    <a:p>
                      <a:pPr marL="0" lvl="0" indent="0" algn="ctr" rtl="0">
                        <a:lnSpc>
                          <a:spcPct val="110000"/>
                        </a:lnSpc>
                        <a:spcBef>
                          <a:spcPts val="0"/>
                        </a:spcBef>
                        <a:spcAft>
                          <a:spcPts val="0"/>
                        </a:spcAft>
                        <a:buNone/>
                      </a:pPr>
                      <a:r>
                        <a:rPr lang="fr-FR" sz="1500" b="0" i="1">
                          <a:solidFill>
                            <a:schemeClr val="bg2"/>
                          </a:solidFill>
                          <a:latin typeface="Ciutadella SemiBold Italic"/>
                          <a:ea typeface="Montserrat"/>
                          <a:cs typeface="Montserrat"/>
                          <a:sym typeface="Montserrat"/>
                        </a:rPr>
                        <a:t>4</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rgbClr val="000000">
                        <a:alpha val="0"/>
                      </a:srgbClr>
                    </a:solidFill>
                  </a:tcPr>
                </a:tc>
                <a:tc>
                  <a:txBody>
                    <a:bodyPr/>
                    <a:lstStyle/>
                    <a:p>
                      <a:pPr marL="0" lvl="0" indent="0" algn="l" rtl="0">
                        <a:lnSpc>
                          <a:spcPct val="110000"/>
                        </a:lnSpc>
                        <a:spcBef>
                          <a:spcPts val="0"/>
                        </a:spcBef>
                        <a:spcAft>
                          <a:spcPts val="0"/>
                        </a:spcAft>
                        <a:buFont typeface="Arial"/>
                        <a:buNone/>
                      </a:pPr>
                      <a:r>
                        <a:rPr lang="fr-FR" sz="1500" b="0" i="1">
                          <a:solidFill>
                            <a:schemeClr val="bg2"/>
                          </a:solidFill>
                          <a:latin typeface="Ciutadella SemiBold Italic"/>
                          <a:ea typeface="Montserrat"/>
                          <a:cs typeface="Montserrat"/>
                          <a:sym typeface="Montserrat"/>
                        </a:rPr>
                        <a:t>[SUJET DE DISCUSSION] </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rgbClr val="000000">
                        <a:alpha val="0"/>
                      </a:srgbClr>
                    </a:solidFill>
                  </a:tcPr>
                </a:tc>
                <a:tc>
                  <a:txBody>
                    <a:bodyPr/>
                    <a:lstStyle/>
                    <a:p>
                      <a:pPr marL="0" lvl="0" indent="0" algn="l" rtl="0">
                        <a:spcBef>
                          <a:spcPts val="0"/>
                        </a:spcBef>
                        <a:spcAft>
                          <a:spcPts val="0"/>
                        </a:spcAft>
                        <a:buFont typeface="Arial"/>
                        <a:buNone/>
                      </a:pPr>
                      <a:r>
                        <a:rPr lang="fr-FR" sz="1500" b="0" i="1">
                          <a:solidFill>
                            <a:schemeClr val="bg2"/>
                          </a:solidFill>
                          <a:latin typeface="Ciutadella SemiBold Italic"/>
                          <a:ea typeface="Montserrat"/>
                          <a:cs typeface="Montserrat"/>
                          <a:sym typeface="Montserrat"/>
                        </a:rPr>
                        <a:t>[NOM] </a:t>
                      </a:r>
                    </a:p>
                    <a:p>
                      <a:pPr marL="0" lvl="0" indent="0" algn="l" rtl="0">
                        <a:spcBef>
                          <a:spcPts val="0"/>
                        </a:spcBef>
                        <a:spcAft>
                          <a:spcPts val="0"/>
                        </a:spcAft>
                        <a:buClr>
                          <a:schemeClr val="dk2"/>
                        </a:buClr>
                        <a:buSzPts val="1100"/>
                        <a:buFont typeface="Arial"/>
                        <a:buNone/>
                      </a:pPr>
                      <a:r>
                        <a:rPr lang="fr-FR" sz="1500" b="0" i="1">
                          <a:solidFill>
                            <a:schemeClr val="bg2"/>
                          </a:solidFill>
                          <a:latin typeface="Ciutadella SemiBold Italic"/>
                          <a:ea typeface="Montserrat"/>
                          <a:cs typeface="Montserrat"/>
                          <a:sym typeface="Montserrat"/>
                        </a:rPr>
                        <a:t>[ORGANISATION]</a:t>
                      </a:r>
                    </a:p>
                  </a:txBody>
                  <a:tcPr marL="45700" marR="45700" marT="45700" marB="45700" anchor="ctr">
                    <a:lnL w="9375" cap="flat" cmpd="sng">
                      <a:solidFill>
                        <a:srgbClr val="000000">
                          <a:alpha val="0"/>
                        </a:srgbClr>
                      </a:solidFill>
                      <a:prstDash val="solid"/>
                      <a:round/>
                      <a:headEnd type="none" w="sm" len="sm"/>
                      <a:tailEnd type="none" w="sm" len="sm"/>
                    </a:lnL>
                    <a:lnR w="18975" cap="flat" cmpd="sng">
                      <a:solidFill>
                        <a:srgbClr val="000000">
                          <a:alpha val="0"/>
                        </a:srgbClr>
                      </a:solidFill>
                      <a:prstDash val="solid"/>
                      <a:round/>
                      <a:headEnd type="none" w="sm" len="sm"/>
                      <a:tailEnd type="none" w="sm" len="sm"/>
                    </a:lnR>
                    <a:lnT w="18975" cap="flat" cmpd="sng">
                      <a:solidFill>
                        <a:srgbClr val="000000">
                          <a:alpha val="0"/>
                        </a:srgbClr>
                      </a:solidFill>
                      <a:prstDash val="solid"/>
                      <a:round/>
                      <a:headEnd type="none" w="sm" len="sm"/>
                      <a:tailEnd type="none" w="sm" len="sm"/>
                    </a:lnT>
                    <a:lnB w="18975" cap="flat" cmpd="sng">
                      <a:solidFill>
                        <a:srgbClr val="000000">
                          <a:alpha val="0"/>
                        </a:srgbClr>
                      </a:solidFill>
                      <a:prstDash val="solid"/>
                      <a:round/>
                      <a:headEnd type="none" w="sm" len="sm"/>
                      <a:tailEnd type="none" w="sm" len="sm"/>
                    </a:lnB>
                    <a:solidFill>
                      <a:srgbClr val="000000">
                        <a:alpha val="0"/>
                      </a:srgbClr>
                    </a:solidFill>
                  </a:tcPr>
                </a:tc>
                <a:extLst>
                  <a:ext uri="{0D108BD9-81ED-4DB2-BD59-A6C34878D82A}">
                    <a16:rowId xmlns:a16="http://schemas.microsoft.com/office/drawing/2014/main" val="10004"/>
                  </a:ext>
                </a:extLst>
              </a:tr>
              <a:tr h="434111">
                <a:tc>
                  <a:txBody>
                    <a:bodyPr/>
                    <a:lstStyle/>
                    <a:p>
                      <a:pPr marL="0" lvl="0" indent="0" algn="ctr" rtl="0">
                        <a:lnSpc>
                          <a:spcPct val="110000"/>
                        </a:lnSpc>
                        <a:spcBef>
                          <a:spcPts val="0"/>
                        </a:spcBef>
                        <a:spcAft>
                          <a:spcPts val="0"/>
                        </a:spcAft>
                        <a:buNone/>
                      </a:pPr>
                      <a:r>
                        <a:rPr lang="fr-FR" sz="1500" b="0" i="1">
                          <a:solidFill>
                            <a:schemeClr val="bg2"/>
                          </a:solidFill>
                          <a:latin typeface="Ciutadella SemiBold Italic"/>
                          <a:ea typeface="Montserrat"/>
                          <a:cs typeface="Montserrat"/>
                          <a:sym typeface="Montserrat"/>
                        </a:rPr>
                        <a:t>5</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chemeClr val="tx1">
                        <a:lumMod val="95000"/>
                      </a:schemeClr>
                    </a:solidFill>
                  </a:tcPr>
                </a:tc>
                <a:tc>
                  <a:txBody>
                    <a:bodyPr/>
                    <a:lstStyle/>
                    <a:p>
                      <a:pPr marL="0" lvl="0" indent="0" algn="l" rtl="0">
                        <a:lnSpc>
                          <a:spcPct val="110000"/>
                        </a:lnSpc>
                        <a:spcBef>
                          <a:spcPts val="0"/>
                        </a:spcBef>
                        <a:spcAft>
                          <a:spcPts val="0"/>
                        </a:spcAft>
                        <a:buNone/>
                      </a:pPr>
                      <a:r>
                        <a:rPr lang="fr-FR" sz="1500" b="0" i="1">
                          <a:solidFill>
                            <a:schemeClr val="bg2"/>
                          </a:solidFill>
                          <a:latin typeface="Ciutadella SemiBold Italic"/>
                          <a:ea typeface="Montserrat"/>
                          <a:cs typeface="Montserrat"/>
                          <a:sym typeface="Montserrat"/>
                        </a:rPr>
                        <a:t>[SUJET DE DISCUSSION]</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chemeClr val="tx1">
                        <a:lumMod val="95000"/>
                      </a:schemeClr>
                    </a:solidFill>
                  </a:tcPr>
                </a:tc>
                <a:tc>
                  <a:txBody>
                    <a:bodyPr/>
                    <a:lstStyle/>
                    <a:p>
                      <a:pPr marL="0" lvl="0" indent="0" algn="l" rtl="0">
                        <a:spcBef>
                          <a:spcPts val="0"/>
                        </a:spcBef>
                        <a:spcAft>
                          <a:spcPts val="0"/>
                        </a:spcAft>
                        <a:buFont typeface="Arial"/>
                        <a:buNone/>
                      </a:pPr>
                      <a:r>
                        <a:rPr lang="fr-FR" sz="1500" b="0" i="1">
                          <a:solidFill>
                            <a:schemeClr val="bg2"/>
                          </a:solidFill>
                          <a:latin typeface="Ciutadella SemiBold Italic"/>
                          <a:ea typeface="Montserrat"/>
                          <a:cs typeface="Montserrat"/>
                          <a:sym typeface="Montserrat"/>
                        </a:rPr>
                        <a:t>[NOM] </a:t>
                      </a:r>
                    </a:p>
                    <a:p>
                      <a:pPr marL="0" lvl="0" indent="0" algn="l" rtl="0">
                        <a:spcBef>
                          <a:spcPts val="0"/>
                        </a:spcBef>
                        <a:spcAft>
                          <a:spcPts val="0"/>
                        </a:spcAft>
                        <a:buClr>
                          <a:schemeClr val="dk2"/>
                        </a:buClr>
                        <a:buSzPts val="1100"/>
                        <a:buFont typeface="Arial"/>
                        <a:buNone/>
                      </a:pPr>
                      <a:r>
                        <a:rPr lang="fr-FR" sz="1500" b="0" i="1">
                          <a:solidFill>
                            <a:schemeClr val="bg2"/>
                          </a:solidFill>
                          <a:latin typeface="Ciutadella SemiBold Italic"/>
                          <a:ea typeface="Montserrat"/>
                          <a:cs typeface="Montserrat"/>
                          <a:sym typeface="Montserrat"/>
                        </a:rPr>
                        <a:t>[ORGANISATION]</a:t>
                      </a:r>
                    </a:p>
                  </a:txBody>
                  <a:tcPr marL="45700" marR="45700" marT="45700" marB="45700" anchor="ctr">
                    <a:lnL w="9375" cap="flat" cmpd="sng">
                      <a:solidFill>
                        <a:srgbClr val="000000">
                          <a:alpha val="0"/>
                        </a:srgbClr>
                      </a:solidFill>
                      <a:prstDash val="solid"/>
                      <a:round/>
                      <a:headEnd type="none" w="sm" len="sm"/>
                      <a:tailEnd type="none" w="sm" len="sm"/>
                    </a:lnL>
                    <a:lnR w="18975" cap="flat" cmpd="sng">
                      <a:solidFill>
                        <a:srgbClr val="000000">
                          <a:alpha val="0"/>
                        </a:srgbClr>
                      </a:solidFill>
                      <a:prstDash val="solid"/>
                      <a:round/>
                      <a:headEnd type="none" w="sm" len="sm"/>
                      <a:tailEnd type="none" w="sm" len="sm"/>
                    </a:lnR>
                    <a:lnT w="18975" cap="flat" cmpd="sng">
                      <a:solidFill>
                        <a:srgbClr val="000000">
                          <a:alpha val="0"/>
                        </a:srgbClr>
                      </a:solidFill>
                      <a:prstDash val="solid"/>
                      <a:round/>
                      <a:headEnd type="none" w="sm" len="sm"/>
                      <a:tailEnd type="none" w="sm" len="sm"/>
                    </a:lnT>
                    <a:lnB w="18975" cap="flat" cmpd="sng">
                      <a:solidFill>
                        <a:srgbClr val="000000">
                          <a:alpha val="0"/>
                        </a:srgbClr>
                      </a:solidFill>
                      <a:prstDash val="solid"/>
                      <a:round/>
                      <a:headEnd type="none" w="sm" len="sm"/>
                      <a:tailEnd type="none" w="sm" len="sm"/>
                    </a:lnB>
                    <a:solidFill>
                      <a:schemeClr val="tx1">
                        <a:lumMod val="95000"/>
                      </a:schemeClr>
                    </a:solidFill>
                  </a:tcPr>
                </a:tc>
                <a:extLst>
                  <a:ext uri="{0D108BD9-81ED-4DB2-BD59-A6C34878D82A}">
                    <a16:rowId xmlns:a16="http://schemas.microsoft.com/office/drawing/2014/main" val="10005"/>
                  </a:ext>
                </a:extLst>
              </a:tr>
            </a:tbl>
          </a:graphicData>
        </a:graphic>
      </p:graphicFrame>
      <p:sp>
        <p:nvSpPr>
          <p:cNvPr id="154" name="Google Shape;154;p18"/>
          <p:cNvSpPr txBox="1"/>
          <p:nvPr/>
        </p:nvSpPr>
        <p:spPr>
          <a:xfrm>
            <a:off x="-9525" y="88993"/>
            <a:ext cx="9036049" cy="442800"/>
          </a:xfrm>
          <a:prstGeom prst="rect">
            <a:avLst/>
          </a:prstGeom>
          <a:noFill/>
          <a:ln>
            <a:noFill/>
          </a:ln>
        </p:spPr>
        <p:txBody>
          <a:bodyPr spcFirstLastPara="1" wrap="square" lIns="41900" tIns="20950" rIns="41900" bIns="20950" anchor="t" anchorCtr="0">
            <a:noAutofit/>
          </a:bodyPr>
          <a:lstStyle/>
          <a:p>
            <a:pPr algn="ctr">
              <a:buClr>
                <a:schemeClr val="dk2"/>
              </a:buClr>
              <a:buSzPts val="500"/>
            </a:pPr>
            <a:r>
              <a:rPr lang="fr-FR" sz="2400" b="1" dirty="0">
                <a:solidFill>
                  <a:schemeClr val="bg2"/>
                </a:solidFill>
                <a:latin typeface="Roboto" panose="02000000000000000000" pitchFamily="2" charset="0"/>
                <a:ea typeface="Roboto" panose="02000000000000000000" pitchFamily="2" charset="0"/>
                <a:sym typeface="Montserrat"/>
              </a:rPr>
              <a:t>Groupes de discussion lors d’un événement de Concertation </a:t>
            </a:r>
          </a:p>
        </p:txBody>
      </p:sp>
      <p:sp>
        <p:nvSpPr>
          <p:cNvPr id="2" name="Google Shape;184;p25">
            <a:extLst>
              <a:ext uri="{FF2B5EF4-FFF2-40B4-BE49-F238E27FC236}">
                <a16:creationId xmlns:a16="http://schemas.microsoft.com/office/drawing/2014/main" id="{9EBDCDC5-C63C-47D3-BAB2-176FEC330609}"/>
              </a:ext>
            </a:extLst>
          </p:cNvPr>
          <p:cNvSpPr/>
          <p:nvPr/>
        </p:nvSpPr>
        <p:spPr>
          <a:xfrm>
            <a:off x="1320" y="4186517"/>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 name="Picture 6" descr="A picture containing ax&#10;&#10;Description automatically generated">
            <a:extLst>
              <a:ext uri="{FF2B5EF4-FFF2-40B4-BE49-F238E27FC236}">
                <a16:creationId xmlns:a16="http://schemas.microsoft.com/office/drawing/2014/main" id="{5DDA0FF1-1706-4D70-B851-1C8D156C718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764380" y="4730947"/>
            <a:ext cx="255346" cy="207584"/>
          </a:xfrm>
          <a:prstGeom prst="rect">
            <a:avLst/>
          </a:prstGeom>
        </p:spPr>
      </p:pic>
      <p:sp>
        <p:nvSpPr>
          <p:cNvPr id="9" name="TextBox 8">
            <a:extLst>
              <a:ext uri="{FF2B5EF4-FFF2-40B4-BE49-F238E27FC236}">
                <a16:creationId xmlns:a16="http://schemas.microsoft.com/office/drawing/2014/main" id="{AC8C3766-11EF-4BCC-B67F-9D377CAD03FF}"/>
              </a:ext>
            </a:extLst>
          </p:cNvPr>
          <p:cNvSpPr txBox="1"/>
          <p:nvPr/>
        </p:nvSpPr>
        <p:spPr>
          <a:xfrm>
            <a:off x="7019115" y="4665402"/>
            <a:ext cx="2084390" cy="338554"/>
          </a:xfrm>
          <a:prstGeom prst="rect">
            <a:avLst/>
          </a:prstGeom>
          <a:noFill/>
        </p:spPr>
        <p:txBody>
          <a:bodyPr wrap="square" rtlCol="0">
            <a:spAutoFit/>
          </a:bodyPr>
          <a:lstStyle/>
          <a:p>
            <a:r>
              <a:rPr lang="fr-FR" sz="1600">
                <a:solidFill>
                  <a:schemeClr val="tx1"/>
                </a:solidFill>
                <a:latin typeface="Ciutadella Regular"/>
              </a:rPr>
              <a:t>@systemesalimentaires</a:t>
            </a:r>
          </a:p>
        </p:txBody>
      </p:sp>
      <p:pic>
        <p:nvPicPr>
          <p:cNvPr id="4" name="Picture 11" descr="A picture containing graphical user interface&#10;&#10;Description automatically generated">
            <a:extLst>
              <a:ext uri="{FF2B5EF4-FFF2-40B4-BE49-F238E27FC236}">
                <a16:creationId xmlns:a16="http://schemas.microsoft.com/office/drawing/2014/main" id="{B2539E8D-D138-4117-9D7B-90661E16BD4F}"/>
              </a:ext>
            </a:extLst>
          </p:cNvPr>
          <p:cNvPicPr>
            <a:picLocks noChangeAspect="1"/>
          </p:cNvPicPr>
          <p:nvPr/>
        </p:nvPicPr>
        <p:blipFill>
          <a:blip r:embed="rId5"/>
          <a:stretch>
            <a:fillRect/>
          </a:stretch>
        </p:blipFill>
        <p:spPr>
          <a:xfrm>
            <a:off x="6603422" y="4347778"/>
            <a:ext cx="1985530" cy="664922"/>
          </a:xfrm>
          <a:prstGeom prst="rect">
            <a:avLst/>
          </a:prstGeom>
        </p:spPr>
      </p:pic>
      <p:pic>
        <p:nvPicPr>
          <p:cNvPr id="10" name="Picture 9" descr="A picture containing text&#10;&#10;Description automatically generated">
            <a:extLst>
              <a:ext uri="{FF2B5EF4-FFF2-40B4-BE49-F238E27FC236}">
                <a16:creationId xmlns:a16="http://schemas.microsoft.com/office/drawing/2014/main" id="{1DF7FA45-1836-C34C-8364-5A457C92AFE9}"/>
              </a:ext>
            </a:extLst>
          </p:cNvPr>
          <p:cNvPicPr>
            <a:picLocks noChangeAspect="1"/>
          </p:cNvPicPr>
          <p:nvPr/>
        </p:nvPicPr>
        <p:blipFill>
          <a:blip r:embed="rId6"/>
          <a:stretch>
            <a:fillRect/>
          </a:stretch>
        </p:blipFill>
        <p:spPr>
          <a:xfrm>
            <a:off x="212897" y="4285129"/>
            <a:ext cx="1539509" cy="761865"/>
          </a:xfrm>
          <a:prstGeom prst="rect">
            <a:avLst/>
          </a:prstGeom>
        </p:spPr>
      </p:pic>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Google Shape;57;p11"/>
          <p:cNvSpPr txBox="1"/>
          <p:nvPr/>
        </p:nvSpPr>
        <p:spPr>
          <a:xfrm>
            <a:off x="792150" y="855519"/>
            <a:ext cx="7559700" cy="2535900"/>
          </a:xfrm>
          <a:prstGeom prst="rect">
            <a:avLst/>
          </a:prstGeom>
          <a:noFill/>
          <a:ln>
            <a:noFill/>
          </a:ln>
        </p:spPr>
        <p:txBody>
          <a:bodyPr spcFirstLastPara="1" wrap="square" lIns="41900" tIns="20950" rIns="41900" bIns="20950" anchor="t" anchorCtr="0">
            <a:noAutofit/>
          </a:bodyPr>
          <a:lstStyle/>
          <a:p>
            <a:pPr marL="457200" marR="0" lvl="0" indent="0" algn="l" rtl="0">
              <a:lnSpc>
                <a:spcPct val="110000"/>
              </a:lnSpc>
              <a:spcBef>
                <a:spcPts val="1400"/>
              </a:spcBef>
              <a:spcAft>
                <a:spcPts val="0"/>
              </a:spcAft>
              <a:buNone/>
            </a:pPr>
            <a:endParaRPr sz="1800">
              <a:latin typeface="Montserrat"/>
              <a:ea typeface="Montserrat"/>
              <a:cs typeface="Montserrat"/>
              <a:sym typeface="Montserrat"/>
            </a:endParaRPr>
          </a:p>
          <a:p>
            <a:pPr marL="0" marR="0" lvl="0" indent="0" algn="l" rtl="0">
              <a:lnSpc>
                <a:spcPct val="110000"/>
              </a:lnSpc>
              <a:spcBef>
                <a:spcPts val="1400"/>
              </a:spcBef>
              <a:spcAft>
                <a:spcPts val="0"/>
              </a:spcAft>
              <a:buClr>
                <a:schemeClr val="dk2"/>
              </a:buClr>
              <a:buSzPts val="1100"/>
              <a:buFont typeface="Arial"/>
              <a:buNone/>
            </a:pPr>
            <a:endParaRPr sz="1000">
              <a:latin typeface="Montserrat"/>
              <a:ea typeface="Montserrat"/>
              <a:cs typeface="Montserrat"/>
              <a:sym typeface="Montserrat"/>
            </a:endParaRPr>
          </a:p>
          <a:p>
            <a:pPr marL="0" marR="0" lvl="0" indent="0" algn="l" rtl="0">
              <a:lnSpc>
                <a:spcPct val="110000"/>
              </a:lnSpc>
              <a:spcBef>
                <a:spcPts val="1400"/>
              </a:spcBef>
              <a:spcAft>
                <a:spcPts val="1400"/>
              </a:spcAft>
              <a:buClr>
                <a:schemeClr val="dk1"/>
              </a:buClr>
              <a:buSzPts val="200"/>
              <a:buFont typeface="Montserrat"/>
              <a:buNone/>
            </a:pPr>
            <a:endParaRPr sz="1000">
              <a:latin typeface="Montserrat"/>
              <a:ea typeface="Montserrat"/>
              <a:cs typeface="Montserrat"/>
              <a:sym typeface="Montserrat"/>
            </a:endParaRPr>
          </a:p>
        </p:txBody>
      </p:sp>
      <p:sp>
        <p:nvSpPr>
          <p:cNvPr id="59" name="Google Shape;59;p11"/>
          <p:cNvSpPr txBox="1"/>
          <p:nvPr/>
        </p:nvSpPr>
        <p:spPr>
          <a:xfrm>
            <a:off x="9412263" y="1025422"/>
            <a:ext cx="92400" cy="225900"/>
          </a:xfrm>
          <a:prstGeom prst="rect">
            <a:avLst/>
          </a:prstGeom>
          <a:noFill/>
          <a:ln>
            <a:noFill/>
          </a:ln>
        </p:spPr>
        <p:txBody>
          <a:bodyPr spcFirstLastPara="1" wrap="square" lIns="41900" tIns="20950" rIns="41900" bIns="2095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Montserrat"/>
              <a:ea typeface="Montserrat"/>
              <a:cs typeface="Montserrat"/>
              <a:sym typeface="Montserrat"/>
            </a:endParaRPr>
          </a:p>
        </p:txBody>
      </p:sp>
      <p:sp>
        <p:nvSpPr>
          <p:cNvPr id="61" name="Google Shape;61;p11"/>
          <p:cNvSpPr txBox="1">
            <a:spLocks noGrp="1"/>
          </p:cNvSpPr>
          <p:nvPr>
            <p:ph type="sldNum" sz="quarter" idx="12"/>
          </p:nvPr>
        </p:nvSpPr>
        <p:spPr>
          <a:xfrm>
            <a:off x="8556784" y="4749851"/>
            <a:ext cx="548700" cy="393600"/>
          </a:xfrm>
          <a:prstGeom prst="rect">
            <a:avLst/>
          </a:prstGeom>
        </p:spPr>
        <p:txBody>
          <a:bodyPr spcFirstLastPara="1" wrap="square" lIns="41900" tIns="20950" rIns="41900" bIns="20950" anchor="ctr" anchorCtr="0">
            <a:noAutofit/>
          </a:bodyPr>
          <a:lstStyle/>
          <a:p>
            <a:pPr marL="0" lvl="0" indent="0" algn="r" rtl="0">
              <a:spcBef>
                <a:spcPts val="0"/>
              </a:spcBef>
              <a:spcAft>
                <a:spcPts val="0"/>
              </a:spcAft>
              <a:buClr>
                <a:srgbClr val="000000"/>
              </a:buClr>
              <a:buSzPts val="1100"/>
              <a:buFont typeface="Arial"/>
              <a:buNone/>
            </a:pPr>
            <a:fld id="{00000000-1234-1234-1234-123412341234}" type="slidenum">
              <a:rPr lang="en"/>
              <a:t>15</a:t>
            </a:fld>
            <a:endParaRPr lang="en"/>
          </a:p>
        </p:txBody>
      </p:sp>
      <p:sp>
        <p:nvSpPr>
          <p:cNvPr id="12" name="Google Shape;184;p25">
            <a:extLst>
              <a:ext uri="{FF2B5EF4-FFF2-40B4-BE49-F238E27FC236}">
                <a16:creationId xmlns:a16="http://schemas.microsoft.com/office/drawing/2014/main" id="{745CDC1D-9796-469E-A71B-111965965BB9}"/>
              </a:ext>
            </a:extLst>
          </p:cNvPr>
          <p:cNvSpPr/>
          <p:nvPr/>
        </p:nvSpPr>
        <p:spPr>
          <a:xfrm>
            <a:off x="1320" y="4186517"/>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 name="Picture 17" descr="A picture containing ax&#10;&#10;Description automatically generated">
            <a:extLst>
              <a:ext uri="{FF2B5EF4-FFF2-40B4-BE49-F238E27FC236}">
                <a16:creationId xmlns:a16="http://schemas.microsoft.com/office/drawing/2014/main" id="{42C761D4-F0ED-469C-836C-6DEF3F9B627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084767" y="4748265"/>
            <a:ext cx="255346" cy="207584"/>
          </a:xfrm>
          <a:prstGeom prst="rect">
            <a:avLst/>
          </a:prstGeom>
        </p:spPr>
      </p:pic>
      <p:sp>
        <p:nvSpPr>
          <p:cNvPr id="20" name="TextBox 19">
            <a:extLst>
              <a:ext uri="{FF2B5EF4-FFF2-40B4-BE49-F238E27FC236}">
                <a16:creationId xmlns:a16="http://schemas.microsoft.com/office/drawing/2014/main" id="{297477E5-CDF4-49CC-922D-2BFA73BEBD8D}"/>
              </a:ext>
            </a:extLst>
          </p:cNvPr>
          <p:cNvSpPr txBox="1"/>
          <p:nvPr/>
        </p:nvSpPr>
        <p:spPr>
          <a:xfrm>
            <a:off x="7348160" y="4687050"/>
            <a:ext cx="1755344" cy="338554"/>
          </a:xfrm>
          <a:prstGeom prst="rect">
            <a:avLst/>
          </a:prstGeom>
          <a:noFill/>
        </p:spPr>
        <p:txBody>
          <a:bodyPr wrap="square" lIns="91440" tIns="45720" rIns="91440" bIns="45720" rtlCol="0" anchor="t">
            <a:spAutoFit/>
          </a:bodyPr>
          <a:lstStyle/>
          <a:p>
            <a:r>
              <a:rPr lang="fr-FR" sz="1600">
                <a:solidFill>
                  <a:schemeClr val="tx1"/>
                </a:solidFill>
                <a:latin typeface="Ciutadella Regular"/>
              </a:rPr>
              <a:t>@systemesalimentaires</a:t>
            </a:r>
          </a:p>
        </p:txBody>
      </p:sp>
      <p:sp>
        <p:nvSpPr>
          <p:cNvPr id="22" name="TextBox 21">
            <a:extLst>
              <a:ext uri="{FF2B5EF4-FFF2-40B4-BE49-F238E27FC236}">
                <a16:creationId xmlns:a16="http://schemas.microsoft.com/office/drawing/2014/main" id="{BDD56857-BFA7-4696-AEA8-0F31B9F3A433}"/>
              </a:ext>
            </a:extLst>
          </p:cNvPr>
          <p:cNvSpPr txBox="1"/>
          <p:nvPr/>
        </p:nvSpPr>
        <p:spPr>
          <a:xfrm>
            <a:off x="7180506" y="4395499"/>
            <a:ext cx="1999497" cy="338554"/>
          </a:xfrm>
          <a:prstGeom prst="rect">
            <a:avLst/>
          </a:prstGeom>
          <a:noFill/>
        </p:spPr>
        <p:txBody>
          <a:bodyPr wrap="square" rtlCol="0">
            <a:spAutoFit/>
          </a:bodyPr>
          <a:lstStyle/>
          <a:p>
            <a:r>
              <a:rPr lang="fr-FR" sz="1600">
                <a:solidFill>
                  <a:schemeClr val="tx1"/>
                </a:solidFill>
                <a:latin typeface="Ciutadella Regular"/>
              </a:rPr>
              <a:t>#ConcertationsSommet</a:t>
            </a:r>
          </a:p>
        </p:txBody>
      </p:sp>
      <p:sp>
        <p:nvSpPr>
          <p:cNvPr id="4" name="TextBox 3">
            <a:extLst>
              <a:ext uri="{FF2B5EF4-FFF2-40B4-BE49-F238E27FC236}">
                <a16:creationId xmlns:a16="http://schemas.microsoft.com/office/drawing/2014/main" id="{62643EC2-8CBE-44DC-9B27-29ADAED6C899}"/>
              </a:ext>
            </a:extLst>
          </p:cNvPr>
          <p:cNvSpPr txBox="1"/>
          <p:nvPr/>
        </p:nvSpPr>
        <p:spPr>
          <a:xfrm>
            <a:off x="1555173" y="1646415"/>
            <a:ext cx="6033653" cy="95410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fr-FR" sz="2800" b="1">
                <a:solidFill>
                  <a:schemeClr val="bg2"/>
                </a:solidFill>
                <a:latin typeface="Roboto" panose="02000000000000000000" pitchFamily="2" charset="0"/>
                <a:ea typeface="Roboto" panose="02000000000000000000" pitchFamily="2" charset="0"/>
              </a:rPr>
              <a:t>DIAPOSITIVE VIERGE POUR TOUT CONTENU SUPPLÉMENTAIRE</a:t>
            </a:r>
            <a:r>
              <a:rPr lang="fr-FR" sz="2800">
                <a:latin typeface="Roboto" panose="02000000000000000000" pitchFamily="2" charset="0"/>
                <a:ea typeface="Roboto" panose="02000000000000000000" pitchFamily="2" charset="0"/>
              </a:rPr>
              <a:t> </a:t>
            </a:r>
          </a:p>
        </p:txBody>
      </p:sp>
      <p:pic>
        <p:nvPicPr>
          <p:cNvPr id="2" name="Picture 11" descr="A picture containing graphical user interface&#10;&#10;Description automatically generated">
            <a:extLst>
              <a:ext uri="{FF2B5EF4-FFF2-40B4-BE49-F238E27FC236}">
                <a16:creationId xmlns:a16="http://schemas.microsoft.com/office/drawing/2014/main" id="{0094F5EA-9840-4B4D-A9E4-8BA8D0A3939B}"/>
              </a:ext>
            </a:extLst>
          </p:cNvPr>
          <p:cNvPicPr>
            <a:picLocks noChangeAspect="1"/>
          </p:cNvPicPr>
          <p:nvPr/>
        </p:nvPicPr>
        <p:blipFill>
          <a:blip r:embed="rId5"/>
          <a:stretch>
            <a:fillRect/>
          </a:stretch>
        </p:blipFill>
        <p:spPr>
          <a:xfrm>
            <a:off x="7019059" y="4352108"/>
            <a:ext cx="1985530" cy="664922"/>
          </a:xfrm>
          <a:prstGeom prst="rect">
            <a:avLst/>
          </a:prstGeom>
        </p:spPr>
      </p:pic>
      <p:pic>
        <p:nvPicPr>
          <p:cNvPr id="13" name="Picture 12" descr="A picture containing text&#10;&#10;Description automatically generated">
            <a:extLst>
              <a:ext uri="{FF2B5EF4-FFF2-40B4-BE49-F238E27FC236}">
                <a16:creationId xmlns:a16="http://schemas.microsoft.com/office/drawing/2014/main" id="{68487C58-7DAD-AE49-B65E-1BE3EAFAD3C1}"/>
              </a:ext>
            </a:extLst>
          </p:cNvPr>
          <p:cNvPicPr>
            <a:picLocks noChangeAspect="1"/>
          </p:cNvPicPr>
          <p:nvPr/>
        </p:nvPicPr>
        <p:blipFill>
          <a:blip r:embed="rId6"/>
          <a:stretch>
            <a:fillRect/>
          </a:stretch>
        </p:blipFill>
        <p:spPr>
          <a:xfrm>
            <a:off x="212897" y="4476413"/>
            <a:ext cx="1152979" cy="570581"/>
          </a:xfrm>
          <a:prstGeom prst="rect">
            <a:avLst/>
          </a:prstGeom>
        </p:spPr>
      </p:pic>
    </p:spTree>
    <p:custDataLst>
      <p:tags r:id="rId1"/>
    </p:custDataLst>
    <p:extLst>
      <p:ext uri="{BB962C8B-B14F-4D97-AF65-F5344CB8AC3E}">
        <p14:creationId xmlns:p14="http://schemas.microsoft.com/office/powerpoint/2010/main" val="12554057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6" name="Google Shape;184;p25">
            <a:extLst>
              <a:ext uri="{FF2B5EF4-FFF2-40B4-BE49-F238E27FC236}">
                <a16:creationId xmlns:a16="http://schemas.microsoft.com/office/drawing/2014/main" id="{96503F2B-D5C1-40E3-816F-C63518074876}"/>
              </a:ext>
            </a:extLst>
          </p:cNvPr>
          <p:cNvSpPr/>
          <p:nvPr/>
        </p:nvSpPr>
        <p:spPr>
          <a:xfrm>
            <a:off x="720" y="0"/>
            <a:ext cx="3716147" cy="4091947"/>
          </a:xfrm>
          <a:prstGeom prst="rect">
            <a:avLst/>
          </a:prstGeom>
          <a:solidFill>
            <a:schemeClr val="accent3">
              <a:alpha val="48000"/>
            </a:schemeClr>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sp>
        <p:nvSpPr>
          <p:cNvPr id="39" name="Google Shape;39;p9"/>
          <p:cNvSpPr txBox="1"/>
          <p:nvPr/>
        </p:nvSpPr>
        <p:spPr>
          <a:xfrm>
            <a:off x="173918" y="1500583"/>
            <a:ext cx="3369750" cy="884767"/>
          </a:xfrm>
          <a:prstGeom prst="rect">
            <a:avLst/>
          </a:prstGeom>
          <a:noFill/>
          <a:ln>
            <a:noFill/>
          </a:ln>
        </p:spPr>
        <p:txBody>
          <a:bodyPr spcFirstLastPara="1" wrap="square" lIns="34300" tIns="17150" rIns="34300" bIns="17150" anchor="t" anchorCtr="0">
            <a:noAutofit/>
          </a:bodyPr>
          <a:lstStyle/>
          <a:p>
            <a:pPr marL="0" marR="0" lvl="0" indent="0" rtl="0">
              <a:lnSpc>
                <a:spcPct val="100000"/>
              </a:lnSpc>
              <a:spcBef>
                <a:spcPts val="0"/>
              </a:spcBef>
              <a:spcAft>
                <a:spcPts val="0"/>
              </a:spcAft>
              <a:buClr>
                <a:schemeClr val="dk2"/>
              </a:buClr>
              <a:buSzPts val="1100"/>
              <a:buFont typeface="Montserrat"/>
              <a:buNone/>
            </a:pPr>
            <a:endParaRPr lang="en" sz="1500" b="1" dirty="0">
              <a:solidFill>
                <a:schemeClr val="dk2"/>
              </a:solidFill>
              <a:highlight>
                <a:srgbClr val="FFFF00"/>
              </a:highlight>
              <a:latin typeface="Roboto" panose="02000000000000000000" pitchFamily="2" charset="0"/>
              <a:ea typeface="Roboto" panose="02000000000000000000" pitchFamily="2" charset="0"/>
              <a:cs typeface="Montserrat"/>
              <a:sym typeface="Montserrat"/>
            </a:endParaRPr>
          </a:p>
          <a:p>
            <a:pPr>
              <a:buClr>
                <a:schemeClr val="dk2"/>
              </a:buClr>
              <a:buSzPts val="1100"/>
            </a:pPr>
            <a:r>
              <a:rPr lang="fr-FR" sz="1500" b="1" i="1" u="none" strike="noStrike" cap="none">
                <a:solidFill>
                  <a:schemeClr val="bg2"/>
                </a:solidFill>
                <a:highlight>
                  <a:srgbClr val="FFFF00"/>
                </a:highlight>
                <a:latin typeface="Roboto" panose="02000000000000000000" pitchFamily="2" charset="0"/>
                <a:ea typeface="Roboto" panose="02000000000000000000" pitchFamily="2" charset="0"/>
                <a:cs typeface="Montserrat"/>
                <a:sym typeface="Montserrat"/>
              </a:rPr>
              <a:t>NOM ET AFFILIATION DE L’ANIMATEUR</a:t>
            </a:r>
            <a:r>
              <a:rPr lang="fr-FR" sz="1500" b="1" i="1">
                <a:solidFill>
                  <a:schemeClr val="bg2"/>
                </a:solidFill>
                <a:highlight>
                  <a:srgbClr val="FFFF00"/>
                </a:highlight>
                <a:latin typeface="Roboto" panose="02000000000000000000" pitchFamily="2" charset="0"/>
                <a:ea typeface="Roboto" panose="02000000000000000000" pitchFamily="2" charset="0"/>
                <a:cs typeface="Montserrat"/>
                <a:sym typeface="Montserrat"/>
              </a:rPr>
              <a:t> </a:t>
            </a:r>
          </a:p>
          <a:p>
            <a:pPr marL="0" marR="0" lvl="0" indent="0" rtl="0">
              <a:lnSpc>
                <a:spcPct val="100000"/>
              </a:lnSpc>
              <a:spcBef>
                <a:spcPts val="0"/>
              </a:spcBef>
              <a:spcAft>
                <a:spcPts val="0"/>
              </a:spcAft>
              <a:buClr>
                <a:schemeClr val="dk2"/>
              </a:buClr>
              <a:buSzPts val="1100"/>
              <a:buFont typeface="Montserrat"/>
              <a:buNone/>
            </a:pPr>
            <a:r>
              <a:rPr lang="fr-FR" sz="1500" b="1" i="1">
                <a:solidFill>
                  <a:schemeClr val="bg2"/>
                </a:solidFill>
                <a:highlight>
                  <a:srgbClr val="FFFF00"/>
                </a:highlight>
                <a:latin typeface="Roboto" panose="02000000000000000000" pitchFamily="2" charset="0"/>
                <a:ea typeface="Roboto" panose="02000000000000000000" pitchFamily="2" charset="0"/>
                <a:cs typeface="Montserrat"/>
                <a:sym typeface="Montserrat"/>
              </a:rPr>
              <a:t>DATE, LIEU</a:t>
            </a:r>
          </a:p>
          <a:p>
            <a:pPr marL="0" marR="0" lvl="0" indent="0" algn="r" rtl="0">
              <a:lnSpc>
                <a:spcPct val="100000"/>
              </a:lnSpc>
              <a:spcBef>
                <a:spcPts val="0"/>
              </a:spcBef>
              <a:spcAft>
                <a:spcPts val="0"/>
              </a:spcAft>
              <a:buClr>
                <a:schemeClr val="dk2"/>
              </a:buClr>
              <a:buSzPts val="1100"/>
              <a:buFont typeface="Montserrat"/>
              <a:buNone/>
            </a:pPr>
            <a:endParaRPr sz="1500" b="1" i="0" u="none" strike="noStrike" cap="none" dirty="0">
              <a:solidFill>
                <a:schemeClr val="accent1"/>
              </a:solidFill>
              <a:highlight>
                <a:srgbClr val="FFFF00"/>
              </a:highlight>
              <a:latin typeface="Roboto" panose="02000000000000000000" pitchFamily="2" charset="0"/>
              <a:ea typeface="Roboto" panose="02000000000000000000" pitchFamily="2" charset="0"/>
              <a:cs typeface="Montserrat"/>
              <a:sym typeface="Montserrat"/>
            </a:endParaRPr>
          </a:p>
        </p:txBody>
      </p:sp>
      <p:sp>
        <p:nvSpPr>
          <p:cNvPr id="2" name="Google Shape;184;p25">
            <a:extLst>
              <a:ext uri="{FF2B5EF4-FFF2-40B4-BE49-F238E27FC236}">
                <a16:creationId xmlns:a16="http://schemas.microsoft.com/office/drawing/2014/main" id="{11FD5C50-87BB-4D03-B475-2BAA1398F3C5}"/>
              </a:ext>
            </a:extLst>
          </p:cNvPr>
          <p:cNvSpPr/>
          <p:nvPr/>
        </p:nvSpPr>
        <p:spPr>
          <a:xfrm>
            <a:off x="1320" y="4186517"/>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sp>
        <p:nvSpPr>
          <p:cNvPr id="4" name="TextBox 3">
            <a:extLst>
              <a:ext uri="{FF2B5EF4-FFF2-40B4-BE49-F238E27FC236}">
                <a16:creationId xmlns:a16="http://schemas.microsoft.com/office/drawing/2014/main" id="{83DDE2D2-2445-45BA-9F8B-2F591CD6AD3B}"/>
              </a:ext>
            </a:extLst>
          </p:cNvPr>
          <p:cNvSpPr txBox="1"/>
          <p:nvPr/>
        </p:nvSpPr>
        <p:spPr>
          <a:xfrm>
            <a:off x="173918" y="2674848"/>
            <a:ext cx="3407696" cy="1154162"/>
          </a:xfrm>
          <a:prstGeom prst="rect">
            <a:avLst/>
          </a:prstGeom>
          <a:solidFill>
            <a:srgbClr val="4C9F38">
              <a:alpha val="61961"/>
            </a:srgbClr>
          </a:solidFill>
        </p:spPr>
        <p:txBody>
          <a:bodyPr wrap="square" bIns="0" rtlCol="0">
            <a:spAutoFit/>
          </a:bodyPr>
          <a:lstStyle/>
          <a:p>
            <a:r>
              <a:rPr lang="fr-FR" sz="3600" b="1">
                <a:solidFill>
                  <a:schemeClr val="bg1"/>
                </a:solidFill>
                <a:highlight>
                  <a:srgbClr val="FFFF00"/>
                </a:highlight>
                <a:latin typeface="Roboto" panose="02000000000000000000" pitchFamily="2" charset="0"/>
                <a:ea typeface="Roboto" panose="02000000000000000000" pitchFamily="2" charset="0"/>
              </a:rPr>
              <a:t>Titre : Axe de la Concertation</a:t>
            </a:r>
          </a:p>
        </p:txBody>
      </p:sp>
      <p:sp>
        <p:nvSpPr>
          <p:cNvPr id="10" name="TextBox 9">
            <a:extLst>
              <a:ext uri="{FF2B5EF4-FFF2-40B4-BE49-F238E27FC236}">
                <a16:creationId xmlns:a16="http://schemas.microsoft.com/office/drawing/2014/main" id="{2ECD997C-375A-4E63-9563-47F777FF7BA8}"/>
              </a:ext>
            </a:extLst>
          </p:cNvPr>
          <p:cNvSpPr txBox="1"/>
          <p:nvPr/>
        </p:nvSpPr>
        <p:spPr>
          <a:xfrm>
            <a:off x="5162205" y="1745919"/>
            <a:ext cx="3397016" cy="523220"/>
          </a:xfrm>
          <a:prstGeom prst="rect">
            <a:avLst/>
          </a:prstGeom>
          <a:noFill/>
        </p:spPr>
        <p:txBody>
          <a:bodyPr wrap="square" lIns="91440" tIns="45720" rIns="91440" bIns="45720" rtlCol="0" anchor="t">
            <a:spAutoFit/>
          </a:bodyPr>
          <a:lstStyle/>
          <a:p>
            <a:r>
              <a:rPr lang="fr-FR" sz="2800" i="1">
                <a:solidFill>
                  <a:schemeClr val="bg2"/>
                </a:solidFill>
                <a:highlight>
                  <a:srgbClr val="FFFF00"/>
                </a:highlight>
                <a:latin typeface="Roboto" panose="02000000000000000000" pitchFamily="2" charset="0"/>
                <a:ea typeface="Roboto" panose="02000000000000000000" pitchFamily="2" charset="0"/>
              </a:rPr>
              <a:t>Ajouter une photo de couverture</a:t>
            </a:r>
          </a:p>
        </p:txBody>
      </p:sp>
      <p:pic>
        <p:nvPicPr>
          <p:cNvPr id="13" name="Picture 12" descr="A picture containing ax&#10;&#10;Description automatically generated">
            <a:extLst>
              <a:ext uri="{FF2B5EF4-FFF2-40B4-BE49-F238E27FC236}">
                <a16:creationId xmlns:a16="http://schemas.microsoft.com/office/drawing/2014/main" id="{DAE0C10F-C93A-42B0-B248-95CFA51D2BA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13812" y="4730947"/>
            <a:ext cx="255346" cy="207584"/>
          </a:xfrm>
          <a:prstGeom prst="rect">
            <a:avLst/>
          </a:prstGeom>
        </p:spPr>
      </p:pic>
      <p:sp>
        <p:nvSpPr>
          <p:cNvPr id="15" name="TextBox 14">
            <a:extLst>
              <a:ext uri="{FF2B5EF4-FFF2-40B4-BE49-F238E27FC236}">
                <a16:creationId xmlns:a16="http://schemas.microsoft.com/office/drawing/2014/main" id="{CAEFE263-C8BB-45D6-9DE7-48BCABC26857}"/>
              </a:ext>
            </a:extLst>
          </p:cNvPr>
          <p:cNvSpPr txBox="1"/>
          <p:nvPr/>
        </p:nvSpPr>
        <p:spPr>
          <a:xfrm>
            <a:off x="7651228" y="4682721"/>
            <a:ext cx="1447947" cy="584775"/>
          </a:xfrm>
          <a:prstGeom prst="rect">
            <a:avLst/>
          </a:prstGeom>
          <a:noFill/>
        </p:spPr>
        <p:txBody>
          <a:bodyPr wrap="square" rtlCol="0">
            <a:spAutoFit/>
          </a:bodyPr>
          <a:lstStyle/>
          <a:p>
            <a:r>
              <a:rPr lang="fr-FR" sz="1600">
                <a:solidFill>
                  <a:schemeClr val="tx1"/>
                </a:solidFill>
                <a:latin typeface="Roboto" panose="02000000000000000000" pitchFamily="2" charset="0"/>
                <a:ea typeface="Roboto" panose="02000000000000000000" pitchFamily="2" charset="0"/>
              </a:rPr>
              <a:t>@systemesalimentaires</a:t>
            </a:r>
          </a:p>
        </p:txBody>
      </p:sp>
      <p:sp>
        <p:nvSpPr>
          <p:cNvPr id="17" name="TextBox 16">
            <a:extLst>
              <a:ext uri="{FF2B5EF4-FFF2-40B4-BE49-F238E27FC236}">
                <a16:creationId xmlns:a16="http://schemas.microsoft.com/office/drawing/2014/main" id="{316210EB-CC21-42B6-A4E2-A1112DC23801}"/>
              </a:ext>
            </a:extLst>
          </p:cNvPr>
          <p:cNvSpPr txBox="1"/>
          <p:nvPr/>
        </p:nvSpPr>
        <p:spPr>
          <a:xfrm>
            <a:off x="7305851" y="4432795"/>
            <a:ext cx="1964341" cy="338554"/>
          </a:xfrm>
          <a:prstGeom prst="rect">
            <a:avLst/>
          </a:prstGeom>
          <a:noFill/>
        </p:spPr>
        <p:txBody>
          <a:bodyPr wrap="square" rtlCol="0">
            <a:spAutoFit/>
          </a:bodyPr>
          <a:lstStyle/>
          <a:p>
            <a:r>
              <a:rPr lang="fr-FR" sz="1600">
                <a:solidFill>
                  <a:schemeClr val="tx1"/>
                </a:solidFill>
                <a:latin typeface="Roboto" panose="02000000000000000000" pitchFamily="2" charset="0"/>
                <a:ea typeface="Roboto" panose="02000000000000000000" pitchFamily="2" charset="0"/>
              </a:rPr>
              <a:t>#ConcertationsSommet</a:t>
            </a:r>
          </a:p>
        </p:txBody>
      </p:sp>
      <p:pic>
        <p:nvPicPr>
          <p:cNvPr id="3" name="Picture 11" descr="A picture containing graphical user interface&#10;&#10;Description automatically generated">
            <a:extLst>
              <a:ext uri="{FF2B5EF4-FFF2-40B4-BE49-F238E27FC236}">
                <a16:creationId xmlns:a16="http://schemas.microsoft.com/office/drawing/2014/main" id="{9F2FC0D7-DD1C-40ED-85BF-7649BA3C3F1F}"/>
              </a:ext>
            </a:extLst>
          </p:cNvPr>
          <p:cNvPicPr>
            <a:picLocks noChangeAspect="1"/>
          </p:cNvPicPr>
          <p:nvPr/>
        </p:nvPicPr>
        <p:blipFill>
          <a:blip r:embed="rId4"/>
          <a:stretch>
            <a:fillRect/>
          </a:stretch>
        </p:blipFill>
        <p:spPr>
          <a:xfrm>
            <a:off x="7045036" y="4365097"/>
            <a:ext cx="1985530" cy="664922"/>
          </a:xfrm>
          <a:prstGeom prst="rect">
            <a:avLst/>
          </a:prstGeom>
        </p:spPr>
      </p:pic>
      <p:sp>
        <p:nvSpPr>
          <p:cNvPr id="14" name="TextBox 13">
            <a:extLst>
              <a:ext uri="{FF2B5EF4-FFF2-40B4-BE49-F238E27FC236}">
                <a16:creationId xmlns:a16="http://schemas.microsoft.com/office/drawing/2014/main" id="{DDD008E6-76AB-49DA-B090-2096429E5FFD}"/>
              </a:ext>
            </a:extLst>
          </p:cNvPr>
          <p:cNvSpPr txBox="1"/>
          <p:nvPr/>
        </p:nvSpPr>
        <p:spPr>
          <a:xfrm>
            <a:off x="2678969" y="4403108"/>
            <a:ext cx="5564246" cy="523220"/>
          </a:xfrm>
          <a:prstGeom prst="rect">
            <a:avLst/>
          </a:prstGeom>
          <a:noFill/>
        </p:spPr>
        <p:txBody>
          <a:bodyPr wrap="square" lIns="91440" tIns="45720" rIns="91440" bIns="45720" anchor="t">
            <a:spAutoFit/>
          </a:bodyPr>
          <a:lstStyle/>
          <a:p>
            <a:pPr>
              <a:buClr>
                <a:schemeClr val="dk2"/>
              </a:buClr>
              <a:buSzPts val="1100"/>
            </a:pPr>
            <a:r>
              <a:rPr lang="fr-FR" sz="2800" i="1">
                <a:solidFill>
                  <a:schemeClr val="dk2"/>
                </a:solidFill>
                <a:highlight>
                  <a:srgbClr val="FFFF00"/>
                </a:highlight>
                <a:latin typeface="Roboto" panose="02000000000000000000" pitchFamily="2" charset="0"/>
                <a:ea typeface="Roboto" panose="02000000000000000000" pitchFamily="2" charset="0"/>
                <a:cs typeface="Montserrat"/>
                <a:sym typeface="Montserrat"/>
              </a:rPr>
              <a:t>[NOMS/LOGOS]</a:t>
            </a:r>
          </a:p>
        </p:txBody>
      </p:sp>
      <p:sp>
        <p:nvSpPr>
          <p:cNvPr id="7" name="TextBox 6">
            <a:extLst>
              <a:ext uri="{FF2B5EF4-FFF2-40B4-BE49-F238E27FC236}">
                <a16:creationId xmlns:a16="http://schemas.microsoft.com/office/drawing/2014/main" id="{8E23DB9E-A0F7-4268-8445-3EC13FA63D87}"/>
              </a:ext>
            </a:extLst>
          </p:cNvPr>
          <p:cNvSpPr txBox="1"/>
          <p:nvPr/>
        </p:nvSpPr>
        <p:spPr>
          <a:xfrm>
            <a:off x="203336" y="276258"/>
            <a:ext cx="3209335" cy="1338828"/>
          </a:xfrm>
          <a:prstGeom prst="rect">
            <a:avLst/>
          </a:prstGeom>
          <a:solidFill>
            <a:srgbClr val="4C9F38">
              <a:alpha val="61961"/>
            </a:srgbClr>
          </a:solidFill>
        </p:spPr>
        <p:txBody>
          <a:bodyPr wrap="square" bIns="0" rtlCol="0">
            <a:spAutoFit/>
          </a:bodyPr>
          <a:lstStyle/>
          <a:p>
            <a:pPr marL="0" marR="0" lvl="0" indent="0" rtl="0">
              <a:lnSpc>
                <a:spcPct val="100000"/>
              </a:lnSpc>
              <a:spcBef>
                <a:spcPts val="0"/>
              </a:spcBef>
              <a:spcAft>
                <a:spcPts val="0"/>
              </a:spcAft>
              <a:buClr>
                <a:schemeClr val="dk2"/>
              </a:buClr>
              <a:buSzPts val="1100"/>
              <a:buFont typeface="Montserrat"/>
              <a:buNone/>
            </a:pPr>
            <a:r>
              <a:rPr lang="fr-FR" sz="1800" b="1" dirty="0">
                <a:solidFill>
                  <a:schemeClr val="tx1"/>
                </a:solidFill>
                <a:latin typeface="Roboto" panose="02000000000000000000" pitchFamily="2" charset="0"/>
                <a:ea typeface="Roboto" panose="02000000000000000000" pitchFamily="2" charset="0"/>
                <a:cs typeface="Montserrat"/>
                <a:sym typeface="Montserrat"/>
              </a:rPr>
              <a:t>Concertations pour le Sommet sur les</a:t>
            </a:r>
            <a:r>
              <a:rPr lang="fr-FR" sz="1600" b="1" dirty="0">
                <a:solidFill>
                  <a:schemeClr val="tx1"/>
                </a:solidFill>
                <a:latin typeface="Roboto" panose="02000000000000000000" pitchFamily="2" charset="0"/>
                <a:ea typeface="Roboto" panose="02000000000000000000" pitchFamily="2" charset="0"/>
                <a:cs typeface="Montserrat"/>
                <a:sym typeface="Montserrat"/>
              </a:rPr>
              <a:t> </a:t>
            </a:r>
            <a:br>
              <a:rPr lang="fr-FR" sz="1600" b="1" dirty="0">
                <a:solidFill>
                  <a:schemeClr val="tx1"/>
                </a:solidFill>
                <a:latin typeface="Roboto" panose="02000000000000000000" pitchFamily="2" charset="0"/>
                <a:ea typeface="Roboto" panose="02000000000000000000" pitchFamily="2" charset="0"/>
                <a:cs typeface="Montserrat"/>
                <a:sym typeface="Montserrat"/>
              </a:rPr>
            </a:br>
            <a:r>
              <a:rPr lang="fr-FR" sz="2400" b="1" dirty="0">
                <a:solidFill>
                  <a:schemeClr val="tx1"/>
                </a:solidFill>
                <a:latin typeface="Roboto" panose="02000000000000000000" pitchFamily="2" charset="0"/>
                <a:ea typeface="Roboto" panose="02000000000000000000" pitchFamily="2" charset="0"/>
                <a:cs typeface="Montserrat"/>
                <a:sym typeface="Montserrat"/>
              </a:rPr>
              <a:t>systèmes alimentaires</a:t>
            </a:r>
          </a:p>
        </p:txBody>
      </p:sp>
      <p:sp>
        <p:nvSpPr>
          <p:cNvPr id="9" name="TextBox 8">
            <a:extLst>
              <a:ext uri="{FF2B5EF4-FFF2-40B4-BE49-F238E27FC236}">
                <a16:creationId xmlns:a16="http://schemas.microsoft.com/office/drawing/2014/main" id="{AA98F35A-EB04-40B4-B02C-5C9CD7B2629D}"/>
              </a:ext>
            </a:extLst>
          </p:cNvPr>
          <p:cNvSpPr txBox="1"/>
          <p:nvPr/>
        </p:nvSpPr>
        <p:spPr>
          <a:xfrm>
            <a:off x="1457754" y="4448241"/>
            <a:ext cx="1413933" cy="307777"/>
          </a:xfrm>
          <a:prstGeom prst="rect">
            <a:avLst/>
          </a:prstGeom>
          <a:noFill/>
        </p:spPr>
        <p:txBody>
          <a:bodyPr wrap="square" rtlCol="0">
            <a:spAutoFit/>
          </a:bodyPr>
          <a:lstStyle/>
          <a:p>
            <a:r>
              <a:rPr lang="fr-FR">
                <a:latin typeface="Roboto" panose="02000000000000000000" pitchFamily="2" charset="0"/>
                <a:ea typeface="Roboto" panose="02000000000000000000" pitchFamily="2" charset="0"/>
              </a:rPr>
              <a:t>Organisé par :</a:t>
            </a:r>
          </a:p>
        </p:txBody>
      </p:sp>
      <p:pic>
        <p:nvPicPr>
          <p:cNvPr id="16" name="Picture 15" descr="A picture containing text&#10;&#10;Description automatically generated">
            <a:extLst>
              <a:ext uri="{FF2B5EF4-FFF2-40B4-BE49-F238E27FC236}">
                <a16:creationId xmlns:a16="http://schemas.microsoft.com/office/drawing/2014/main" id="{88949649-F440-764A-82E5-3B8D40C73417}"/>
              </a:ext>
            </a:extLst>
          </p:cNvPr>
          <p:cNvPicPr>
            <a:picLocks noChangeAspect="1"/>
          </p:cNvPicPr>
          <p:nvPr/>
        </p:nvPicPr>
        <p:blipFill>
          <a:blip r:embed="rId5"/>
          <a:stretch>
            <a:fillRect/>
          </a:stretch>
        </p:blipFill>
        <p:spPr>
          <a:xfrm>
            <a:off x="58577" y="4300463"/>
            <a:ext cx="1544864" cy="764515"/>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31CB9F9-F06F-4D69-9102-DFBA722F9AAF}"/>
              </a:ext>
            </a:extLst>
          </p:cNvPr>
          <p:cNvSpPr txBox="1"/>
          <p:nvPr/>
        </p:nvSpPr>
        <p:spPr>
          <a:xfrm>
            <a:off x="0" y="71918"/>
            <a:ext cx="9142680" cy="400110"/>
          </a:xfrm>
          <a:prstGeom prst="rect">
            <a:avLst/>
          </a:prstGeom>
          <a:noFill/>
        </p:spPr>
        <p:txBody>
          <a:bodyPr wrap="square" lIns="91440" tIns="45720" rIns="91440" bIns="45720" rtlCol="0" anchor="t">
            <a:spAutoFit/>
          </a:bodyPr>
          <a:lstStyle/>
          <a:p>
            <a:pPr algn="ctr"/>
            <a:r>
              <a:rPr lang="fr-FR" sz="2000" b="1" dirty="0">
                <a:solidFill>
                  <a:schemeClr val="bg2"/>
                </a:solidFill>
                <a:latin typeface="Roboto" panose="02000000000000000000" pitchFamily="2" charset="0"/>
                <a:ea typeface="Roboto" panose="02000000000000000000" pitchFamily="2" charset="0"/>
                <a:cs typeface="Calibri"/>
              </a:rPr>
              <a:t>Programme d’une Concertation pour le Sommet sur les systèmes alimentaires</a:t>
            </a:r>
          </a:p>
        </p:txBody>
      </p:sp>
      <p:graphicFrame>
        <p:nvGraphicFramePr>
          <p:cNvPr id="3" name="Table 3">
            <a:extLst>
              <a:ext uri="{FF2B5EF4-FFF2-40B4-BE49-F238E27FC236}">
                <a16:creationId xmlns:a16="http://schemas.microsoft.com/office/drawing/2014/main" id="{BC2F61B2-059F-4C8A-8AD4-15C1B2EA704F}"/>
              </a:ext>
            </a:extLst>
          </p:cNvPr>
          <p:cNvGraphicFramePr>
            <a:graphicFrameLocks noGrp="1"/>
          </p:cNvGraphicFramePr>
          <p:nvPr>
            <p:extLst>
              <p:ext uri="{D42A27DB-BD31-4B8C-83A1-F6EECF244321}">
                <p14:modId xmlns:p14="http://schemas.microsoft.com/office/powerpoint/2010/main" val="3753907048"/>
              </p:ext>
            </p:extLst>
          </p:nvPr>
        </p:nvGraphicFramePr>
        <p:xfrm>
          <a:off x="653761" y="598515"/>
          <a:ext cx="7695063" cy="3349163"/>
        </p:xfrm>
        <a:graphic>
          <a:graphicData uri="http://schemas.openxmlformats.org/drawingml/2006/table">
            <a:tbl>
              <a:tblPr firstRow="1" bandRow="1">
                <a:tableStyleId>{FD7C7650-FE6B-49C0-A9AC-F12B096E810C}</a:tableStyleId>
              </a:tblPr>
              <a:tblGrid>
                <a:gridCol w="1234415">
                  <a:extLst>
                    <a:ext uri="{9D8B030D-6E8A-4147-A177-3AD203B41FA5}">
                      <a16:colId xmlns:a16="http://schemas.microsoft.com/office/drawing/2014/main" val="2444956667"/>
                    </a:ext>
                  </a:extLst>
                </a:gridCol>
                <a:gridCol w="6460648">
                  <a:extLst>
                    <a:ext uri="{9D8B030D-6E8A-4147-A177-3AD203B41FA5}">
                      <a16:colId xmlns:a16="http://schemas.microsoft.com/office/drawing/2014/main" val="860592348"/>
                    </a:ext>
                  </a:extLst>
                </a:gridCol>
              </a:tblGrid>
              <a:tr h="324654">
                <a:tc>
                  <a:txBody>
                    <a:bodyPr/>
                    <a:lstStyle/>
                    <a:p>
                      <a:pPr algn="l"/>
                      <a:r>
                        <a:rPr lang="fr-FR" sz="1600" i="1" dirty="0">
                          <a:solidFill>
                            <a:schemeClr val="bg2"/>
                          </a:solidFill>
                          <a:latin typeface="Roboto" panose="02000000000000000000" pitchFamily="2" charset="0"/>
                          <a:ea typeface="Roboto" panose="02000000000000000000" pitchFamily="2" charset="0"/>
                          <a:cs typeface="Roboto" panose="02000000000000000000" pitchFamily="2" charset="0"/>
                        </a:rPr>
                        <a:t>HEURE </a:t>
                      </a:r>
                    </a:p>
                  </a:txBody>
                  <a:tcPr/>
                </a:tc>
                <a:tc>
                  <a:txBody>
                    <a:bodyPr/>
                    <a:lstStyle/>
                    <a:p>
                      <a:pPr algn="l"/>
                      <a:r>
                        <a:rPr lang="fr-FR" sz="1600" i="1" dirty="0">
                          <a:solidFill>
                            <a:schemeClr val="bg2"/>
                          </a:solidFill>
                          <a:latin typeface="Roboto" panose="02000000000000000000" pitchFamily="2" charset="0"/>
                          <a:ea typeface="Roboto" panose="02000000000000000000" pitchFamily="2" charset="0"/>
                          <a:cs typeface="Roboto" panose="02000000000000000000" pitchFamily="2" charset="0"/>
                        </a:rPr>
                        <a:t>ÉLÉMENT </a:t>
                      </a:r>
                    </a:p>
                  </a:txBody>
                  <a:tcPr/>
                </a:tc>
                <a:extLst>
                  <a:ext uri="{0D108BD9-81ED-4DB2-BD59-A6C34878D82A}">
                    <a16:rowId xmlns:a16="http://schemas.microsoft.com/office/drawing/2014/main" val="624707201"/>
                  </a:ext>
                </a:extLst>
              </a:tr>
              <a:tr h="324655">
                <a:tc>
                  <a:txBody>
                    <a:bodyPr/>
                    <a:lstStyle/>
                    <a:p>
                      <a:r>
                        <a:rPr lang="fr-FR" sz="1200" b="1" i="1">
                          <a:solidFill>
                            <a:schemeClr val="bg2"/>
                          </a:solidFill>
                          <a:latin typeface="Roboto" panose="02000000000000000000" pitchFamily="2" charset="0"/>
                          <a:ea typeface="Roboto" panose="02000000000000000000" pitchFamily="2" charset="0"/>
                          <a:cs typeface="Roboto" panose="02000000000000000000" pitchFamily="2" charset="0"/>
                        </a:rPr>
                        <a:t>XX:XX</a:t>
                      </a:r>
                    </a:p>
                    <a:p>
                      <a:r>
                        <a:rPr lang="fr-FR" sz="1200" b="1" i="1">
                          <a:solidFill>
                            <a:schemeClr val="bg2"/>
                          </a:solidFill>
                          <a:latin typeface="Roboto" panose="02000000000000000000" pitchFamily="2" charset="0"/>
                          <a:ea typeface="Roboto" panose="02000000000000000000" pitchFamily="2" charset="0"/>
                          <a:cs typeface="Roboto" panose="02000000000000000000" pitchFamily="2" charset="0"/>
                        </a:rPr>
                        <a:t>XX:XX</a:t>
                      </a:r>
                    </a:p>
                    <a:p>
                      <a:r>
                        <a:rPr lang="fr-FR" sz="1200" b="1" i="1">
                          <a:solidFill>
                            <a:schemeClr val="bg2"/>
                          </a:solidFill>
                          <a:latin typeface="Roboto" panose="02000000000000000000" pitchFamily="2" charset="0"/>
                          <a:ea typeface="Roboto" panose="02000000000000000000" pitchFamily="2" charset="0"/>
                          <a:cs typeface="Roboto" panose="02000000000000000000" pitchFamily="2" charset="0"/>
                        </a:rPr>
                        <a:t>XX:XX</a:t>
                      </a:r>
                    </a:p>
                  </a:txBody>
                  <a:tcPr>
                    <a:solidFill>
                      <a:schemeClr val="tx2">
                        <a:lumMod val="90000"/>
                        <a:alpha val="20000"/>
                      </a:schemeClr>
                    </a:solidFill>
                  </a:tcPr>
                </a:tc>
                <a:tc>
                  <a:txBody>
                    <a:bodyPr/>
                    <a:lstStyle/>
                    <a:p>
                      <a:r>
                        <a:rPr lang="fr-FR" sz="1200" b="1" i="1" dirty="0">
                          <a:solidFill>
                            <a:schemeClr val="bg2"/>
                          </a:solidFill>
                          <a:latin typeface="Roboto" panose="02000000000000000000" pitchFamily="2" charset="0"/>
                          <a:ea typeface="Roboto" panose="02000000000000000000" pitchFamily="2" charset="0"/>
                          <a:cs typeface="Roboto" panose="02000000000000000000" pitchFamily="2" charset="0"/>
                        </a:rPr>
                        <a:t>Accueil par [NOM DE L’ANIMATEUR]</a:t>
                      </a:r>
                    </a:p>
                    <a:p>
                      <a:r>
                        <a:rPr lang="fr-FR" sz="1200" b="1" i="1" dirty="0">
                          <a:solidFill>
                            <a:schemeClr val="bg2"/>
                          </a:solidFill>
                          <a:latin typeface="Roboto" panose="02000000000000000000" pitchFamily="2" charset="0"/>
                          <a:ea typeface="Roboto" panose="02000000000000000000" pitchFamily="2" charset="0"/>
                          <a:cs typeface="Roboto" panose="02000000000000000000" pitchFamily="2" charset="0"/>
                        </a:rPr>
                        <a:t>Discours d’ouverture de [INTERVENANT INVITÉ] – Facultatif </a:t>
                      </a:r>
                    </a:p>
                    <a:p>
                      <a:r>
                        <a:rPr lang="fr-FR" sz="1200" b="1" i="1" dirty="0">
                          <a:solidFill>
                            <a:schemeClr val="bg2"/>
                          </a:solidFill>
                          <a:latin typeface="Roboto" panose="02000000000000000000" pitchFamily="2" charset="0"/>
                          <a:ea typeface="Roboto" panose="02000000000000000000" pitchFamily="2" charset="0"/>
                          <a:cs typeface="Roboto" panose="02000000000000000000" pitchFamily="2" charset="0"/>
                        </a:rPr>
                        <a:t>Présentation réalisée par [NOM DE L’ANIMATEUR]</a:t>
                      </a:r>
                    </a:p>
                    <a:p>
                      <a:r>
                        <a:rPr lang="fr-FR" sz="1200" b="1" i="1" dirty="0">
                          <a:solidFill>
                            <a:schemeClr val="bg2"/>
                          </a:solidFill>
                          <a:latin typeface="Roboto" panose="02000000000000000000" pitchFamily="2" charset="0"/>
                          <a:ea typeface="Roboto" panose="02000000000000000000" pitchFamily="2" charset="0"/>
                          <a:cs typeface="Roboto" panose="02000000000000000000" pitchFamily="2" charset="0"/>
                        </a:rPr>
                        <a:t>Le Sommet sur les Systèmes alimentaires (diapositives 4-6) :</a:t>
                      </a:r>
                    </a:p>
                    <a:p>
                      <a:r>
                        <a:rPr lang="fr-FR" sz="1200" b="1" i="1" dirty="0">
                          <a:solidFill>
                            <a:schemeClr val="bg2"/>
                          </a:solidFill>
                          <a:latin typeface="Roboto" panose="02000000000000000000" pitchFamily="2" charset="0"/>
                          <a:ea typeface="Roboto" panose="02000000000000000000" pitchFamily="2" charset="0"/>
                          <a:cs typeface="Roboto" panose="02000000000000000000" pitchFamily="2" charset="0"/>
                        </a:rPr>
                        <a:t>Focus sur les systèmes alimentaires (diapositives 7-9)</a:t>
                      </a:r>
                    </a:p>
                    <a:p>
                      <a:r>
                        <a:rPr lang="fr-FR" sz="1200" b="1" i="1" dirty="0">
                          <a:solidFill>
                            <a:schemeClr val="bg2"/>
                          </a:solidFill>
                          <a:latin typeface="Roboto" panose="02000000000000000000" pitchFamily="2" charset="0"/>
                          <a:ea typeface="Roboto" panose="02000000000000000000" pitchFamily="2" charset="0"/>
                          <a:cs typeface="Roboto" panose="02000000000000000000" pitchFamily="2" charset="0"/>
                        </a:rPr>
                        <a:t>Les Concertations pour le Sommet sur les systèmes alimentaires (diapositives 10-11)</a:t>
                      </a:r>
                    </a:p>
                    <a:p>
                      <a:r>
                        <a:rPr lang="fr-FR" sz="1200" b="1" i="1" dirty="0">
                          <a:solidFill>
                            <a:schemeClr val="bg2"/>
                          </a:solidFill>
                          <a:latin typeface="Roboto" panose="02000000000000000000" pitchFamily="2" charset="0"/>
                          <a:ea typeface="Roboto" panose="02000000000000000000" pitchFamily="2" charset="0"/>
                          <a:cs typeface="Roboto" panose="02000000000000000000" pitchFamily="2" charset="0"/>
                        </a:rPr>
                        <a:t>Pendant une Concertation en présentiel / virtuelle (diapositives 12-13)</a:t>
                      </a:r>
                    </a:p>
                    <a:p>
                      <a:r>
                        <a:rPr lang="fr-FR" sz="1200" b="1" i="1" dirty="0">
                          <a:solidFill>
                            <a:schemeClr val="bg2"/>
                          </a:solidFill>
                          <a:latin typeface="Roboto" panose="02000000000000000000" pitchFamily="2" charset="0"/>
                          <a:ea typeface="Roboto" panose="02000000000000000000" pitchFamily="2" charset="0"/>
                          <a:cs typeface="Roboto" panose="02000000000000000000" pitchFamily="2" charset="0"/>
                        </a:rPr>
                        <a:t>Groupes de discussion (diapositive 14)</a:t>
                      </a:r>
                    </a:p>
                    <a:p>
                      <a:r>
                        <a:rPr lang="fr-FR" sz="1200" b="1" i="1" dirty="0">
                          <a:solidFill>
                            <a:schemeClr val="bg2"/>
                          </a:solidFill>
                          <a:latin typeface="Roboto" panose="02000000000000000000" pitchFamily="2" charset="0"/>
                          <a:ea typeface="Roboto" panose="02000000000000000000" pitchFamily="2" charset="0"/>
                          <a:cs typeface="Roboto" panose="02000000000000000000" pitchFamily="2" charset="0"/>
                        </a:rPr>
                        <a:t>Contenu supplémentaire (diapositives 15 et +)</a:t>
                      </a:r>
                    </a:p>
                  </a:txBody>
                  <a:tcPr>
                    <a:solidFill>
                      <a:schemeClr val="tx2">
                        <a:lumMod val="90000"/>
                        <a:alpha val="20000"/>
                      </a:schemeClr>
                    </a:solidFill>
                  </a:tcPr>
                </a:tc>
                <a:extLst>
                  <a:ext uri="{0D108BD9-81ED-4DB2-BD59-A6C34878D82A}">
                    <a16:rowId xmlns:a16="http://schemas.microsoft.com/office/drawing/2014/main" val="378202270"/>
                  </a:ext>
                </a:extLst>
              </a:tr>
              <a:tr h="324655">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200" b="1" i="1">
                          <a:solidFill>
                            <a:schemeClr val="bg2"/>
                          </a:solidFill>
                          <a:latin typeface="Roboto" panose="02000000000000000000" pitchFamily="2" charset="0"/>
                          <a:ea typeface="Roboto" panose="02000000000000000000" pitchFamily="2" charset="0"/>
                          <a:cs typeface="Roboto" panose="02000000000000000000" pitchFamily="2" charset="0"/>
                        </a:rPr>
                        <a:t>XX:XX</a:t>
                      </a:r>
                    </a:p>
                  </a:txBody>
                  <a:tcPr>
                    <a:solidFill>
                      <a:schemeClr val="tx2">
                        <a:lumMod val="90000"/>
                        <a:alpha val="20000"/>
                      </a:schemeClr>
                    </a:solidFill>
                  </a:tcPr>
                </a:tc>
                <a:tc>
                  <a:txBody>
                    <a:bodyPr/>
                    <a:lstStyle/>
                    <a:p>
                      <a:r>
                        <a:rPr lang="fr-FR" sz="1200" b="1" i="1">
                          <a:solidFill>
                            <a:schemeClr val="bg2"/>
                          </a:solidFill>
                          <a:latin typeface="Roboto" panose="02000000000000000000" pitchFamily="2" charset="0"/>
                          <a:ea typeface="Roboto" panose="02000000000000000000" pitchFamily="2" charset="0"/>
                          <a:cs typeface="Roboto" panose="02000000000000000000" pitchFamily="2" charset="0"/>
                        </a:rPr>
                        <a:t>Transfert vers les groupes de discussion </a:t>
                      </a:r>
                    </a:p>
                  </a:txBody>
                  <a:tcPr>
                    <a:solidFill>
                      <a:schemeClr val="tx2">
                        <a:lumMod val="90000"/>
                        <a:alpha val="20000"/>
                      </a:schemeClr>
                    </a:solidFill>
                  </a:tcPr>
                </a:tc>
                <a:extLst>
                  <a:ext uri="{0D108BD9-81ED-4DB2-BD59-A6C34878D82A}">
                    <a16:rowId xmlns:a16="http://schemas.microsoft.com/office/drawing/2014/main" val="1927621291"/>
                  </a:ext>
                </a:extLst>
              </a:tr>
              <a:tr h="324655">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200" b="1" i="1">
                          <a:solidFill>
                            <a:schemeClr val="bg2"/>
                          </a:solidFill>
                          <a:latin typeface="Roboto" panose="02000000000000000000" pitchFamily="2" charset="0"/>
                          <a:ea typeface="Roboto" panose="02000000000000000000" pitchFamily="2" charset="0"/>
                          <a:cs typeface="Roboto" panose="02000000000000000000" pitchFamily="2" charset="0"/>
                        </a:rPr>
                        <a:t>XX:XX</a:t>
                      </a:r>
                    </a:p>
                  </a:txBody>
                  <a:tcPr/>
                </a:tc>
                <a:tc>
                  <a:txBody>
                    <a:bodyPr/>
                    <a:lstStyle/>
                    <a:p>
                      <a:r>
                        <a:rPr lang="fr-FR" sz="1200" b="1" i="1">
                          <a:solidFill>
                            <a:schemeClr val="bg2"/>
                          </a:solidFill>
                          <a:latin typeface="Roboto" panose="02000000000000000000" pitchFamily="2" charset="0"/>
                          <a:ea typeface="Roboto" panose="02000000000000000000" pitchFamily="2" charset="0"/>
                          <a:cs typeface="Roboto" panose="02000000000000000000" pitchFamily="2" charset="0"/>
                        </a:rPr>
                        <a:t>Session de discussion</a:t>
                      </a:r>
                    </a:p>
                  </a:txBody>
                  <a:tcPr/>
                </a:tc>
                <a:extLst>
                  <a:ext uri="{0D108BD9-81ED-4DB2-BD59-A6C34878D82A}">
                    <a16:rowId xmlns:a16="http://schemas.microsoft.com/office/drawing/2014/main" val="642077899"/>
                  </a:ext>
                </a:extLst>
              </a:tr>
              <a:tr h="30255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fr-FR" sz="1200" b="1" i="1">
                          <a:solidFill>
                            <a:schemeClr val="bg2"/>
                          </a:solidFill>
                          <a:latin typeface="Roboto" panose="02000000000000000000" pitchFamily="2" charset="0"/>
                          <a:ea typeface="Roboto" panose="02000000000000000000" pitchFamily="2" charset="0"/>
                          <a:cs typeface="Roboto" panose="02000000000000000000" pitchFamily="2" charset="0"/>
                        </a:rPr>
                        <a:t>XX:XX</a:t>
                      </a:r>
                    </a:p>
                  </a:txBody>
                  <a:tcPr>
                    <a:solidFill>
                      <a:schemeClr val="tx2">
                        <a:lumMod val="90000"/>
                        <a:alpha val="20000"/>
                      </a:schemeClr>
                    </a:solidFill>
                  </a:tcPr>
                </a:tc>
                <a:tc>
                  <a:txBody>
                    <a:bodyPr/>
                    <a:lstStyle/>
                    <a:p>
                      <a:r>
                        <a:rPr lang="fr-FR" sz="1200" b="1" i="1">
                          <a:solidFill>
                            <a:schemeClr val="bg2"/>
                          </a:solidFill>
                          <a:latin typeface="Roboto" panose="02000000000000000000" pitchFamily="2" charset="0"/>
                          <a:ea typeface="Roboto" panose="02000000000000000000" pitchFamily="2" charset="0"/>
                          <a:cs typeface="Roboto" panose="02000000000000000000" pitchFamily="2" charset="0"/>
                        </a:rPr>
                        <a:t>Session récapitulative</a:t>
                      </a:r>
                    </a:p>
                  </a:txBody>
                  <a:tcPr>
                    <a:solidFill>
                      <a:schemeClr val="tx2">
                        <a:lumMod val="90000"/>
                        <a:alpha val="20000"/>
                      </a:schemeClr>
                    </a:solidFill>
                  </a:tcPr>
                </a:tc>
                <a:extLst>
                  <a:ext uri="{0D108BD9-81ED-4DB2-BD59-A6C34878D82A}">
                    <a16:rowId xmlns:a16="http://schemas.microsoft.com/office/drawing/2014/main" val="843006010"/>
                  </a:ext>
                </a:extLst>
              </a:tr>
              <a:tr h="324655">
                <a:tc>
                  <a:txBody>
                    <a:bodyPr/>
                    <a:lstStyle/>
                    <a:p>
                      <a:r>
                        <a:rPr lang="fr-FR" sz="1200" b="1" i="1">
                          <a:solidFill>
                            <a:schemeClr val="bg2"/>
                          </a:solidFill>
                          <a:latin typeface="Roboto" panose="02000000000000000000" pitchFamily="2" charset="0"/>
                          <a:ea typeface="Roboto" panose="02000000000000000000" pitchFamily="2" charset="0"/>
                          <a:cs typeface="Roboto" panose="02000000000000000000" pitchFamily="2" charset="0"/>
                        </a:rPr>
                        <a:t>XX:XX</a:t>
                      </a:r>
                    </a:p>
                  </a:txBody>
                  <a:tcPr/>
                </a:tc>
                <a:tc>
                  <a:txBody>
                    <a:bodyPr/>
                    <a:lstStyle/>
                    <a:p>
                      <a:r>
                        <a:rPr lang="fr-FR" sz="1200" b="1" i="1" dirty="0">
                          <a:solidFill>
                            <a:schemeClr val="bg2"/>
                          </a:solidFill>
                          <a:latin typeface="Roboto" panose="02000000000000000000" pitchFamily="2" charset="0"/>
                          <a:ea typeface="Roboto" panose="02000000000000000000" pitchFamily="2" charset="0"/>
                          <a:cs typeface="Roboto" panose="02000000000000000000" pitchFamily="2" charset="0"/>
                        </a:rPr>
                        <a:t>Clôture</a:t>
                      </a:r>
                    </a:p>
                  </a:txBody>
                  <a:tcPr/>
                </a:tc>
                <a:extLst>
                  <a:ext uri="{0D108BD9-81ED-4DB2-BD59-A6C34878D82A}">
                    <a16:rowId xmlns:a16="http://schemas.microsoft.com/office/drawing/2014/main" val="895513341"/>
                  </a:ext>
                </a:extLst>
              </a:tr>
            </a:tbl>
          </a:graphicData>
        </a:graphic>
      </p:graphicFrame>
      <p:sp>
        <p:nvSpPr>
          <p:cNvPr id="17" name="Google Shape;184;p25">
            <a:extLst>
              <a:ext uri="{FF2B5EF4-FFF2-40B4-BE49-F238E27FC236}">
                <a16:creationId xmlns:a16="http://schemas.microsoft.com/office/drawing/2014/main" id="{FF360A23-D847-410A-B5F3-F35D97296D36}"/>
              </a:ext>
            </a:extLst>
          </p:cNvPr>
          <p:cNvSpPr/>
          <p:nvPr/>
        </p:nvSpPr>
        <p:spPr>
          <a:xfrm>
            <a:off x="1320" y="4186517"/>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latin typeface="Roboto" panose="02000000000000000000" pitchFamily="2" charset="0"/>
              <a:ea typeface="Roboto" panose="02000000000000000000" pitchFamily="2" charset="0"/>
            </a:endParaRPr>
          </a:p>
        </p:txBody>
      </p:sp>
      <p:pic>
        <p:nvPicPr>
          <p:cNvPr id="4" name="Picture 11" descr="A picture containing graphical user interface&#10;&#10;Description automatically generated">
            <a:extLst>
              <a:ext uri="{FF2B5EF4-FFF2-40B4-BE49-F238E27FC236}">
                <a16:creationId xmlns:a16="http://schemas.microsoft.com/office/drawing/2014/main" id="{A25703B5-5439-481F-8C06-1DCA7FA9F131}"/>
              </a:ext>
            </a:extLst>
          </p:cNvPr>
          <p:cNvPicPr>
            <a:picLocks noChangeAspect="1"/>
          </p:cNvPicPr>
          <p:nvPr/>
        </p:nvPicPr>
        <p:blipFill>
          <a:blip r:embed="rId2"/>
          <a:stretch>
            <a:fillRect/>
          </a:stretch>
        </p:blipFill>
        <p:spPr>
          <a:xfrm>
            <a:off x="6395604" y="4378085"/>
            <a:ext cx="1985530" cy="664922"/>
          </a:xfrm>
          <a:prstGeom prst="rect">
            <a:avLst/>
          </a:prstGeom>
        </p:spPr>
      </p:pic>
      <p:pic>
        <p:nvPicPr>
          <p:cNvPr id="7" name="Picture 6" descr="A picture containing text&#10;&#10;Description automatically generated">
            <a:extLst>
              <a:ext uri="{FF2B5EF4-FFF2-40B4-BE49-F238E27FC236}">
                <a16:creationId xmlns:a16="http://schemas.microsoft.com/office/drawing/2014/main" id="{FE1EBFF6-99C2-C948-8FBF-179F19D32F10}"/>
              </a:ext>
            </a:extLst>
          </p:cNvPr>
          <p:cNvPicPr>
            <a:picLocks noChangeAspect="1"/>
          </p:cNvPicPr>
          <p:nvPr/>
        </p:nvPicPr>
        <p:blipFill>
          <a:blip r:embed="rId3"/>
          <a:stretch>
            <a:fillRect/>
          </a:stretch>
        </p:blipFill>
        <p:spPr>
          <a:xfrm>
            <a:off x="153306" y="4328288"/>
            <a:ext cx="1544864" cy="764515"/>
          </a:xfrm>
          <a:prstGeom prst="rect">
            <a:avLst/>
          </a:prstGeom>
        </p:spPr>
      </p:pic>
    </p:spTree>
    <p:extLst>
      <p:ext uri="{BB962C8B-B14F-4D97-AF65-F5344CB8AC3E}">
        <p14:creationId xmlns:p14="http://schemas.microsoft.com/office/powerpoint/2010/main" val="1096565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519968" y="834119"/>
            <a:ext cx="7915869" cy="3470748"/>
          </a:xfrm>
          <a:prstGeom prst="rect">
            <a:avLst/>
          </a:prstGeom>
          <a:noFill/>
          <a:ln>
            <a:noFill/>
          </a:ln>
        </p:spPr>
        <p:txBody>
          <a:bodyPr spcFirstLastPara="1" wrap="square" lIns="41900" tIns="20950" rIns="41900" bIns="20950" anchor="ctr" anchorCtr="0">
            <a:noAutofit/>
          </a:bodyPr>
          <a:lstStyle/>
          <a:p>
            <a:pPr>
              <a:buClr>
                <a:schemeClr val="dk2"/>
              </a:buClr>
              <a:buSzPts val="1100"/>
            </a:pPr>
            <a:r>
              <a:rPr lang="fr-FR" sz="2000" b="1">
                <a:solidFill>
                  <a:schemeClr val="bg2"/>
                </a:solidFill>
                <a:latin typeface="Roboto" panose="02000000000000000000" pitchFamily="2" charset="0"/>
                <a:ea typeface="Roboto" panose="02000000000000000000" pitchFamily="2" charset="0"/>
                <a:sym typeface="Montserrat"/>
              </a:rPr>
              <a:t>Le Sommet sur les systèmes alimentaires 2021 du Secrétaire général des Nations Unies :</a:t>
            </a:r>
          </a:p>
          <a:p>
            <a:pPr algn="ctr">
              <a:buClr>
                <a:schemeClr val="dk2"/>
              </a:buClr>
              <a:buSzPts val="1100"/>
            </a:pPr>
            <a:endParaRPr lang="nb-NO" sz="2000" b="1" dirty="0">
              <a:solidFill>
                <a:schemeClr val="bg2"/>
              </a:solidFill>
              <a:latin typeface="Roboto" panose="02000000000000000000" pitchFamily="2" charset="0"/>
              <a:ea typeface="Roboto" panose="02000000000000000000" pitchFamily="2" charset="0"/>
            </a:endParaRPr>
          </a:p>
          <a:p>
            <a:pPr marL="457200" indent="-457200">
              <a:buClr>
                <a:schemeClr val="dk2"/>
              </a:buClr>
              <a:buSzPts val="1100"/>
              <a:buFont typeface="Arial" panose="05000000000000000000" pitchFamily="2" charset="2"/>
              <a:buChar char="•"/>
            </a:pPr>
            <a:r>
              <a:rPr lang="fr-FR" sz="2000">
                <a:solidFill>
                  <a:schemeClr val="bg2"/>
                </a:solidFill>
                <a:latin typeface="Roboto" panose="02000000000000000000" pitchFamily="2" charset="0"/>
                <a:ea typeface="Roboto" panose="02000000000000000000" pitchFamily="2" charset="0"/>
                <a:cs typeface="Calibri"/>
                <a:sym typeface="Montserrat"/>
              </a:rPr>
              <a:t>Contribuera à transformer les modes de production et de consommation des aliments ; </a:t>
            </a:r>
          </a:p>
          <a:p>
            <a:pPr marL="457200" indent="-457200">
              <a:buClr>
                <a:schemeClr val="dk2"/>
              </a:buClr>
              <a:buSzPts val="1100"/>
              <a:buFont typeface="Arial" panose="05000000000000000000" pitchFamily="2" charset="2"/>
              <a:buChar char="•"/>
            </a:pPr>
            <a:r>
              <a:rPr lang="fr-FR" sz="2000">
                <a:solidFill>
                  <a:schemeClr val="bg2"/>
                </a:solidFill>
                <a:latin typeface="Roboto" panose="02000000000000000000" pitchFamily="2" charset="0"/>
                <a:ea typeface="Roboto" panose="02000000000000000000" pitchFamily="2" charset="0"/>
                <a:sym typeface="Montserrat"/>
              </a:rPr>
              <a:t>Permettra de rendre les systèmes alimentaires plus durables et équitables ;</a:t>
            </a:r>
          </a:p>
          <a:p>
            <a:pPr marL="457200" indent="-457200">
              <a:buClr>
                <a:schemeClr val="dk2"/>
              </a:buClr>
              <a:buSzPts val="1100"/>
              <a:buFont typeface="Arial" panose="05000000000000000000" pitchFamily="2" charset="2"/>
              <a:buChar char="•"/>
            </a:pPr>
            <a:r>
              <a:rPr lang="fr-FR" sz="2000">
                <a:solidFill>
                  <a:schemeClr val="bg2"/>
                </a:solidFill>
                <a:latin typeface="Roboto" panose="02000000000000000000" pitchFamily="2" charset="0"/>
                <a:ea typeface="Roboto" panose="02000000000000000000" pitchFamily="2" charset="0"/>
                <a:sym typeface="Montserrat"/>
              </a:rPr>
              <a:t>Permettra de réaliser des progrès en vue d’atteindre les 17 Objectifs de Développement Durable</a:t>
            </a:r>
            <a:r>
              <a:rPr lang="fr-FR" sz="2800">
                <a:solidFill>
                  <a:schemeClr val="bg2"/>
                </a:solidFill>
                <a:latin typeface="Roboto" panose="02000000000000000000" pitchFamily="2" charset="0"/>
                <a:ea typeface="Roboto" panose="02000000000000000000" pitchFamily="2" charset="0"/>
                <a:sym typeface="Montserrat"/>
              </a:rPr>
              <a:t>. </a:t>
            </a:r>
          </a:p>
          <a:p>
            <a:pPr marR="0" lvl="0">
              <a:lnSpc>
                <a:spcPct val="100000"/>
              </a:lnSpc>
              <a:spcBef>
                <a:spcPts val="0"/>
              </a:spcBef>
              <a:spcAft>
                <a:spcPts val="0"/>
              </a:spcAft>
              <a:buClr>
                <a:schemeClr val="dk2"/>
              </a:buClr>
              <a:buSzPts val="1100"/>
              <a:buFont typeface="Montserrat"/>
            </a:pPr>
            <a:endParaRPr lang="en-US" sz="2400" b="1" dirty="0">
              <a:solidFill>
                <a:schemeClr val="dk2"/>
              </a:solidFill>
              <a:latin typeface="Roboto" panose="02000000000000000000" pitchFamily="2" charset="0"/>
              <a:ea typeface="Roboto" panose="02000000000000000000" pitchFamily="2" charset="0"/>
              <a:cs typeface="Montserrat"/>
            </a:endParaRP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4" name="TextBox 3">
            <a:extLst>
              <a:ext uri="{FF2B5EF4-FFF2-40B4-BE49-F238E27FC236}">
                <a16:creationId xmlns:a16="http://schemas.microsoft.com/office/drawing/2014/main" id="{3982420D-702C-416A-A85D-CD84F04EE4FE}"/>
              </a:ext>
            </a:extLst>
          </p:cNvPr>
          <p:cNvSpPr txBox="1"/>
          <p:nvPr/>
        </p:nvSpPr>
        <p:spPr>
          <a:xfrm>
            <a:off x="166" y="87018"/>
            <a:ext cx="9142469" cy="430887"/>
          </a:xfrm>
          <a:prstGeom prst="rect">
            <a:avLst/>
          </a:prstGeom>
          <a:noFill/>
        </p:spPr>
        <p:txBody>
          <a:bodyPr wrap="square" lIns="91440" tIns="45720" rIns="91440" bIns="45720" rtlCol="0" anchor="t">
            <a:spAutoFit/>
          </a:bodyPr>
          <a:lstStyle/>
          <a:p>
            <a:pPr algn="ctr"/>
            <a:r>
              <a:rPr lang="fr-FR" sz="2200" b="1" dirty="0">
                <a:solidFill>
                  <a:schemeClr val="bg2"/>
                </a:solidFill>
                <a:latin typeface="Roboto" panose="02000000000000000000" pitchFamily="2" charset="0"/>
                <a:ea typeface="Roboto" panose="02000000000000000000" pitchFamily="2" charset="0"/>
              </a:rPr>
              <a:t>Le Sommet des Nations Unies sur les systèmes alimentaires 2021</a:t>
            </a:r>
          </a:p>
        </p:txBody>
      </p:sp>
      <p:sp>
        <p:nvSpPr>
          <p:cNvPr id="9" name="TextBox 8">
            <a:extLst>
              <a:ext uri="{FF2B5EF4-FFF2-40B4-BE49-F238E27FC236}">
                <a16:creationId xmlns:a16="http://schemas.microsoft.com/office/drawing/2014/main" id="{5CCF34BF-20ED-42DA-8F20-14F6A459C285}"/>
              </a:ext>
            </a:extLst>
          </p:cNvPr>
          <p:cNvSpPr txBox="1"/>
          <p:nvPr/>
        </p:nvSpPr>
        <p:spPr>
          <a:xfrm>
            <a:off x="7508353" y="4708698"/>
            <a:ext cx="1634117" cy="338554"/>
          </a:xfrm>
          <a:prstGeom prst="rect">
            <a:avLst/>
          </a:prstGeom>
          <a:noFill/>
        </p:spPr>
        <p:txBody>
          <a:bodyPr wrap="square" rtlCol="0">
            <a:spAutoFit/>
          </a:bodyPr>
          <a:lstStyle/>
          <a:p>
            <a:r>
              <a:rPr lang="en-US" sz="1600">
                <a:solidFill>
                  <a:srgbClr val="4C9F38"/>
                </a:solidFill>
                <a:latin typeface="Ciutadella Regular"/>
              </a:rPr>
              <a:t>@foodsystems</a:t>
            </a:r>
          </a:p>
        </p:txBody>
      </p:sp>
      <p:sp>
        <p:nvSpPr>
          <p:cNvPr id="10" name="TextBox 9">
            <a:extLst>
              <a:ext uri="{FF2B5EF4-FFF2-40B4-BE49-F238E27FC236}">
                <a16:creationId xmlns:a16="http://schemas.microsoft.com/office/drawing/2014/main" id="{5A7FEFF8-B3CE-4E59-80F4-072FF0A13D0B}"/>
              </a:ext>
            </a:extLst>
          </p:cNvPr>
          <p:cNvSpPr txBox="1"/>
          <p:nvPr/>
        </p:nvSpPr>
        <p:spPr>
          <a:xfrm>
            <a:off x="5730282" y="4708440"/>
            <a:ext cx="2258750" cy="338554"/>
          </a:xfrm>
          <a:prstGeom prst="rect">
            <a:avLst/>
          </a:prstGeom>
          <a:noFill/>
        </p:spPr>
        <p:txBody>
          <a:bodyPr wrap="square" rtlCol="0">
            <a:spAutoFit/>
          </a:bodyPr>
          <a:lstStyle/>
          <a:p>
            <a:r>
              <a:rPr lang="en-US" sz="1600" dirty="0">
                <a:solidFill>
                  <a:srgbClr val="4C9F38"/>
                </a:solidFill>
                <a:latin typeface="Ciutadella Regular"/>
              </a:rPr>
              <a:t>#</a:t>
            </a:r>
            <a:r>
              <a:rPr lang="en-US" sz="1600" dirty="0" err="1">
                <a:solidFill>
                  <a:srgbClr val="4C9F38"/>
                </a:solidFill>
                <a:latin typeface="Ciutadella Regular"/>
              </a:rPr>
              <a:t>SummitDialogues</a:t>
            </a:r>
            <a:endParaRPr lang="en-US" sz="1600" dirty="0">
              <a:solidFill>
                <a:srgbClr val="4C9F38"/>
              </a:solidFill>
              <a:latin typeface="Ciutadella Regular"/>
            </a:endParaRPr>
          </a:p>
        </p:txBody>
      </p:sp>
      <p:pic>
        <p:nvPicPr>
          <p:cNvPr id="11" name="Picture 10" descr="A picture containing text&#10;&#10;Description automatically generated">
            <a:extLst>
              <a:ext uri="{FF2B5EF4-FFF2-40B4-BE49-F238E27FC236}">
                <a16:creationId xmlns:a16="http://schemas.microsoft.com/office/drawing/2014/main" id="{FA1A9CF1-81BA-194C-9831-13068C6CD1EC}"/>
              </a:ext>
            </a:extLst>
          </p:cNvPr>
          <p:cNvPicPr>
            <a:picLocks noChangeAspect="1"/>
          </p:cNvPicPr>
          <p:nvPr/>
        </p:nvPicPr>
        <p:blipFill>
          <a:blip r:embed="rId3"/>
          <a:stretch>
            <a:fillRect/>
          </a:stretch>
        </p:blipFill>
        <p:spPr>
          <a:xfrm>
            <a:off x="210456" y="4506103"/>
            <a:ext cx="1112158" cy="550379"/>
          </a:xfrm>
          <a:prstGeom prst="rect">
            <a:avLst/>
          </a:prstGeom>
        </p:spPr>
      </p:pic>
    </p:spTree>
    <p:extLst>
      <p:ext uri="{BB962C8B-B14F-4D97-AF65-F5344CB8AC3E}">
        <p14:creationId xmlns:p14="http://schemas.microsoft.com/office/powerpoint/2010/main" val="2685890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560778" y="1140935"/>
            <a:ext cx="7834730" cy="3089297"/>
          </a:xfrm>
          <a:prstGeom prst="rect">
            <a:avLst/>
          </a:prstGeom>
          <a:noFill/>
          <a:ln>
            <a:noFill/>
          </a:ln>
        </p:spPr>
        <p:txBody>
          <a:bodyPr spcFirstLastPara="1" wrap="square" lIns="41900" tIns="20950" rIns="41900" bIns="20950" anchor="t" anchorCtr="0">
            <a:spAutoFit/>
          </a:bodyPr>
          <a:lstStyle/>
          <a:p>
            <a:pPr>
              <a:buClr>
                <a:schemeClr val="dk2"/>
              </a:buClr>
              <a:buSzPts val="1100"/>
            </a:pPr>
            <a:r>
              <a:rPr lang="fr-FR" sz="2000" b="1" dirty="0">
                <a:solidFill>
                  <a:schemeClr val="bg2"/>
                </a:solidFill>
                <a:latin typeface="Roboto" panose="02000000000000000000" pitchFamily="2" charset="0"/>
                <a:ea typeface="Roboto" panose="02000000000000000000" pitchFamily="2" charset="0"/>
                <a:cs typeface="Montserrat"/>
                <a:sym typeface="Montserrat"/>
              </a:rPr>
              <a:t>Le Sommet des Nations Unies sur les systèmes alimentaires 2021 vise cinq objectifs :</a:t>
            </a:r>
          </a:p>
          <a:p>
            <a:pPr>
              <a:buClr>
                <a:schemeClr val="dk2"/>
              </a:buClr>
              <a:buSzPts val="1100"/>
            </a:pPr>
            <a:endParaRPr lang="en-US" sz="1000" b="1" dirty="0">
              <a:solidFill>
                <a:schemeClr val="bg2"/>
              </a:solidFill>
              <a:latin typeface="Roboto" panose="02000000000000000000" pitchFamily="2" charset="0"/>
              <a:ea typeface="Roboto" panose="02000000000000000000" pitchFamily="2" charset="0"/>
              <a:cs typeface="Montserrat"/>
              <a:sym typeface="Montserrat"/>
            </a:endParaRPr>
          </a:p>
          <a:p>
            <a:pPr marL="342900" marR="0" lvl="0" indent="-342900" rtl="0">
              <a:lnSpc>
                <a:spcPct val="100000"/>
              </a:lnSpc>
              <a:spcBef>
                <a:spcPts val="0"/>
              </a:spcBef>
              <a:spcAft>
                <a:spcPts val="0"/>
              </a:spcAft>
              <a:buClr>
                <a:schemeClr val="dk2"/>
              </a:buClr>
              <a:buSzPts val="1100"/>
              <a:buFont typeface="+mj-lt"/>
              <a:buAutoNum type="arabicPeriod"/>
            </a:pPr>
            <a:r>
              <a:rPr lang="fr-FR" sz="1800" dirty="0">
                <a:solidFill>
                  <a:schemeClr val="bg2"/>
                </a:solidFill>
                <a:latin typeface="Roboto" panose="02000000000000000000" pitchFamily="2" charset="0"/>
                <a:ea typeface="Roboto" panose="02000000000000000000" pitchFamily="2" charset="0"/>
                <a:cs typeface="Montserrat"/>
                <a:sym typeface="Montserrat"/>
              </a:rPr>
              <a:t>Garantir l’accès de tous à des aliments sains et nutritifs ;</a:t>
            </a:r>
          </a:p>
          <a:p>
            <a:pPr marL="342900" marR="0" lvl="0" indent="-342900" rtl="0">
              <a:lnSpc>
                <a:spcPct val="100000"/>
              </a:lnSpc>
              <a:spcBef>
                <a:spcPts val="0"/>
              </a:spcBef>
              <a:spcAft>
                <a:spcPts val="0"/>
              </a:spcAft>
              <a:buClr>
                <a:schemeClr val="dk2"/>
              </a:buClr>
              <a:buSzPts val="1100"/>
              <a:buFont typeface="+mj-lt"/>
              <a:buAutoNum type="arabicPeriod"/>
            </a:pPr>
            <a:r>
              <a:rPr lang="fr-FR" sz="1800" dirty="0">
                <a:solidFill>
                  <a:schemeClr val="bg2"/>
                </a:solidFill>
                <a:latin typeface="Roboto" panose="02000000000000000000" pitchFamily="2" charset="0"/>
                <a:ea typeface="Roboto" panose="02000000000000000000" pitchFamily="2" charset="0"/>
                <a:cs typeface="Montserrat"/>
                <a:sym typeface="Montserrat"/>
              </a:rPr>
              <a:t>Passer à des modes de consommation durables ;</a:t>
            </a:r>
          </a:p>
          <a:p>
            <a:pPr marL="342900" indent="-342900">
              <a:buClr>
                <a:schemeClr val="dk2"/>
              </a:buClr>
              <a:buSzPts val="1100"/>
              <a:buFont typeface="+mj-lt"/>
              <a:buAutoNum type="arabicPeriod"/>
            </a:pPr>
            <a:r>
              <a:rPr lang="fr-FR" sz="1800" dirty="0">
                <a:solidFill>
                  <a:schemeClr val="bg2"/>
                </a:solidFill>
                <a:latin typeface="Roboto" panose="02000000000000000000" pitchFamily="2" charset="0"/>
                <a:ea typeface="Roboto" panose="02000000000000000000" pitchFamily="2" charset="0"/>
                <a:cs typeface="Montserrat"/>
                <a:sym typeface="Montserrat"/>
              </a:rPr>
              <a:t>Stimuler une production alimentaire respectueuse de l’environnement ; </a:t>
            </a:r>
          </a:p>
          <a:p>
            <a:pPr marL="342900" marR="0" lvl="0" indent="-342900" rtl="0">
              <a:lnSpc>
                <a:spcPct val="100000"/>
              </a:lnSpc>
              <a:spcBef>
                <a:spcPts val="0"/>
              </a:spcBef>
              <a:spcAft>
                <a:spcPts val="0"/>
              </a:spcAft>
              <a:buClr>
                <a:schemeClr val="dk2"/>
              </a:buClr>
              <a:buSzPts val="1100"/>
              <a:buFont typeface="+mj-lt"/>
              <a:buAutoNum type="arabicPeriod"/>
            </a:pPr>
            <a:r>
              <a:rPr lang="fr-FR" sz="1800" dirty="0">
                <a:solidFill>
                  <a:schemeClr val="bg2"/>
                </a:solidFill>
                <a:latin typeface="Roboto" panose="02000000000000000000" pitchFamily="2" charset="0"/>
                <a:ea typeface="Roboto" panose="02000000000000000000" pitchFamily="2" charset="0"/>
                <a:cs typeface="Montserrat"/>
                <a:sym typeface="Montserrat"/>
              </a:rPr>
              <a:t>Promouvoir des moyens de subsistance équitables pour les personnes impliquées dans les systèmes alimentaires ; </a:t>
            </a:r>
          </a:p>
          <a:p>
            <a:pPr marL="342900" indent="-342900">
              <a:buClr>
                <a:schemeClr val="dk2"/>
              </a:buClr>
              <a:buSzPts val="1100"/>
              <a:buFont typeface="+mj-lt"/>
              <a:buAutoNum type="arabicPeriod"/>
            </a:pPr>
            <a:r>
              <a:rPr lang="fr-FR" sz="1800" dirty="0">
                <a:solidFill>
                  <a:schemeClr val="bg2"/>
                </a:solidFill>
                <a:latin typeface="Roboto" panose="02000000000000000000" pitchFamily="2" charset="0"/>
                <a:ea typeface="Roboto" panose="02000000000000000000" pitchFamily="2" charset="0"/>
                <a:cs typeface="Montserrat"/>
                <a:sym typeface="Montserrat"/>
              </a:rPr>
              <a:t>Renforcer la résilience aux vulnérabilités, aux chocs et au stress.</a:t>
            </a:r>
          </a:p>
          <a:p>
            <a:pPr marL="342900" indent="-342900">
              <a:buClr>
                <a:schemeClr val="dk2"/>
              </a:buClr>
              <a:buSzPts val="1100"/>
              <a:buAutoNum type="arabicPeriod"/>
            </a:pPr>
            <a:endParaRPr lang="en-US" sz="2000" dirty="0">
              <a:solidFill>
                <a:schemeClr val="bg2"/>
              </a:solidFill>
              <a:latin typeface="Roboto" panose="02000000000000000000" pitchFamily="2" charset="0"/>
              <a:ea typeface="Roboto" panose="02000000000000000000" pitchFamily="2" charset="0"/>
              <a:cs typeface="Montserrat"/>
            </a:endParaRPr>
          </a:p>
          <a:p>
            <a:pPr>
              <a:buClr>
                <a:schemeClr val="dk2"/>
              </a:buClr>
              <a:buSzPts val="1100"/>
            </a:pPr>
            <a:r>
              <a:rPr lang="fr-FR" sz="2000" b="1" dirty="0">
                <a:solidFill>
                  <a:schemeClr val="bg2"/>
                </a:solidFill>
                <a:latin typeface="Roboto" panose="02000000000000000000" pitchFamily="2" charset="0"/>
                <a:ea typeface="Roboto" panose="02000000000000000000" pitchFamily="2" charset="0"/>
                <a:cs typeface="Montserrat"/>
                <a:sym typeface="Montserrat"/>
              </a:rPr>
              <a:t>Ce sont les cinq pistes d’action du Sommet.</a:t>
            </a: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4" name="TextBox 3">
            <a:extLst>
              <a:ext uri="{FF2B5EF4-FFF2-40B4-BE49-F238E27FC236}">
                <a16:creationId xmlns:a16="http://schemas.microsoft.com/office/drawing/2014/main" id="{B197A30C-4ED4-452C-B70F-EBD145BFAA3D}"/>
              </a:ext>
            </a:extLst>
          </p:cNvPr>
          <p:cNvSpPr txBox="1"/>
          <p:nvPr/>
        </p:nvSpPr>
        <p:spPr>
          <a:xfrm>
            <a:off x="8556" y="85937"/>
            <a:ext cx="9142469" cy="430887"/>
          </a:xfrm>
          <a:prstGeom prst="rect">
            <a:avLst/>
          </a:prstGeom>
          <a:noFill/>
        </p:spPr>
        <p:txBody>
          <a:bodyPr wrap="square" lIns="91440" tIns="45720" rIns="91440" bIns="45720" rtlCol="0" anchor="t">
            <a:spAutoFit/>
          </a:bodyPr>
          <a:lstStyle/>
          <a:p>
            <a:pPr algn="ctr"/>
            <a:r>
              <a:rPr lang="fr-FR" sz="2200" b="1" dirty="0">
                <a:solidFill>
                  <a:schemeClr val="bg2"/>
                </a:solidFill>
                <a:latin typeface="Roboto" panose="02000000000000000000" pitchFamily="2" charset="0"/>
                <a:ea typeface="Roboto" panose="02000000000000000000" pitchFamily="2" charset="0"/>
              </a:rPr>
              <a:t>Le Sommet des Nations Unies sur les systèmes alimentaires 2021</a:t>
            </a:r>
          </a:p>
        </p:txBody>
      </p:sp>
      <p:sp>
        <p:nvSpPr>
          <p:cNvPr id="9" name="TextBox 8">
            <a:extLst>
              <a:ext uri="{FF2B5EF4-FFF2-40B4-BE49-F238E27FC236}">
                <a16:creationId xmlns:a16="http://schemas.microsoft.com/office/drawing/2014/main" id="{5CCF34BF-20ED-42DA-8F20-14F6A459C285}"/>
              </a:ext>
            </a:extLst>
          </p:cNvPr>
          <p:cNvSpPr txBox="1"/>
          <p:nvPr/>
        </p:nvSpPr>
        <p:spPr>
          <a:xfrm>
            <a:off x="7508353" y="4708698"/>
            <a:ext cx="1634117" cy="338554"/>
          </a:xfrm>
          <a:prstGeom prst="rect">
            <a:avLst/>
          </a:prstGeom>
          <a:noFill/>
        </p:spPr>
        <p:txBody>
          <a:bodyPr wrap="square" rtlCol="0">
            <a:spAutoFit/>
          </a:bodyPr>
          <a:lstStyle/>
          <a:p>
            <a:r>
              <a:rPr lang="en-US" sz="1600">
                <a:solidFill>
                  <a:srgbClr val="4C9F38"/>
                </a:solidFill>
                <a:latin typeface="Ciutadella Regular"/>
              </a:rPr>
              <a:t>@foodsystems</a:t>
            </a:r>
          </a:p>
        </p:txBody>
      </p:sp>
      <p:sp>
        <p:nvSpPr>
          <p:cNvPr id="10" name="TextBox 9">
            <a:extLst>
              <a:ext uri="{FF2B5EF4-FFF2-40B4-BE49-F238E27FC236}">
                <a16:creationId xmlns:a16="http://schemas.microsoft.com/office/drawing/2014/main" id="{5A7FEFF8-B3CE-4E59-80F4-072FF0A13D0B}"/>
              </a:ext>
            </a:extLst>
          </p:cNvPr>
          <p:cNvSpPr txBox="1"/>
          <p:nvPr/>
        </p:nvSpPr>
        <p:spPr>
          <a:xfrm>
            <a:off x="5730282" y="4708440"/>
            <a:ext cx="2258750" cy="338554"/>
          </a:xfrm>
          <a:prstGeom prst="rect">
            <a:avLst/>
          </a:prstGeom>
          <a:noFill/>
        </p:spPr>
        <p:txBody>
          <a:bodyPr wrap="square" rtlCol="0">
            <a:spAutoFit/>
          </a:bodyPr>
          <a:lstStyle/>
          <a:p>
            <a:r>
              <a:rPr lang="en-US" sz="1600" dirty="0">
                <a:solidFill>
                  <a:srgbClr val="4C9F38"/>
                </a:solidFill>
                <a:latin typeface="Ciutadella Regular"/>
              </a:rPr>
              <a:t>#</a:t>
            </a:r>
            <a:r>
              <a:rPr lang="en-US" sz="1600" dirty="0" err="1">
                <a:solidFill>
                  <a:srgbClr val="4C9F38"/>
                </a:solidFill>
                <a:latin typeface="Ciutadella Regular"/>
              </a:rPr>
              <a:t>SummitDialogues</a:t>
            </a:r>
            <a:endParaRPr lang="en-US" sz="1600" dirty="0">
              <a:solidFill>
                <a:srgbClr val="4C9F38"/>
              </a:solidFill>
              <a:latin typeface="Ciutadella Regular"/>
            </a:endParaRPr>
          </a:p>
        </p:txBody>
      </p:sp>
      <p:pic>
        <p:nvPicPr>
          <p:cNvPr id="11" name="Picture 10" descr="A picture containing text&#10;&#10;Description automatically generated">
            <a:extLst>
              <a:ext uri="{FF2B5EF4-FFF2-40B4-BE49-F238E27FC236}">
                <a16:creationId xmlns:a16="http://schemas.microsoft.com/office/drawing/2014/main" id="{4FAF222F-D806-E049-AA1D-9D88E7830DC2}"/>
              </a:ext>
            </a:extLst>
          </p:cNvPr>
          <p:cNvPicPr>
            <a:picLocks noChangeAspect="1"/>
          </p:cNvPicPr>
          <p:nvPr/>
        </p:nvPicPr>
        <p:blipFill>
          <a:blip r:embed="rId3"/>
          <a:stretch>
            <a:fillRect/>
          </a:stretch>
        </p:blipFill>
        <p:spPr>
          <a:xfrm>
            <a:off x="212897" y="4476413"/>
            <a:ext cx="1152979" cy="570581"/>
          </a:xfrm>
          <a:prstGeom prst="rect">
            <a:avLst/>
          </a:prstGeom>
        </p:spPr>
      </p:pic>
    </p:spTree>
    <p:extLst>
      <p:ext uri="{BB962C8B-B14F-4D97-AF65-F5344CB8AC3E}">
        <p14:creationId xmlns:p14="http://schemas.microsoft.com/office/powerpoint/2010/main" val="2845303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550380" y="1111094"/>
            <a:ext cx="7931678" cy="3431406"/>
          </a:xfrm>
          <a:prstGeom prst="rect">
            <a:avLst/>
          </a:prstGeom>
          <a:noFill/>
          <a:ln>
            <a:noFill/>
          </a:ln>
        </p:spPr>
        <p:txBody>
          <a:bodyPr spcFirstLastPara="1" wrap="square" lIns="41900" tIns="20950" rIns="41900" bIns="20950" anchor="t" anchorCtr="0">
            <a:noAutofit/>
          </a:bodyPr>
          <a:lstStyle/>
          <a:p>
            <a:pPr>
              <a:spcAft>
                <a:spcPts val="600"/>
              </a:spcAft>
              <a:buClr>
                <a:schemeClr val="dk2"/>
              </a:buClr>
              <a:buSzPts val="1100"/>
            </a:pPr>
            <a:r>
              <a:rPr lang="fr-FR" sz="1800" b="1" dirty="0">
                <a:solidFill>
                  <a:schemeClr val="bg2"/>
                </a:solidFill>
                <a:latin typeface="Roboto" panose="02000000000000000000" pitchFamily="2" charset="0"/>
                <a:ea typeface="Roboto" panose="02000000000000000000" pitchFamily="2" charset="0"/>
                <a:cs typeface="Montserrat"/>
                <a:sym typeface="Montserrat"/>
              </a:rPr>
              <a:t>Au cours des préparatifs du Sommet, de multiples parties prenantes peuvent travailler ensemble sur les voies menant à des systèmes alimentaires durables. </a:t>
            </a:r>
          </a:p>
          <a:p>
            <a:pPr algn="ctr">
              <a:spcAft>
                <a:spcPts val="600"/>
              </a:spcAft>
              <a:buClr>
                <a:schemeClr val="dk2"/>
              </a:buClr>
              <a:buSzPts val="1100"/>
            </a:pPr>
            <a:endParaRPr lang="en-US" sz="1800" dirty="0">
              <a:solidFill>
                <a:schemeClr val="bg2"/>
              </a:solidFill>
              <a:latin typeface="Roboto" panose="02000000000000000000" pitchFamily="2" charset="0"/>
              <a:ea typeface="Roboto" panose="02000000000000000000" pitchFamily="2" charset="0"/>
            </a:endParaRPr>
          </a:p>
          <a:p>
            <a:pPr>
              <a:buClr>
                <a:schemeClr val="dk2"/>
              </a:buClr>
              <a:buSzPts val="1100"/>
            </a:pPr>
            <a:r>
              <a:rPr lang="fr-FR" sz="1800" b="1" dirty="0">
                <a:solidFill>
                  <a:schemeClr val="bg2"/>
                </a:solidFill>
                <a:latin typeface="Roboto" panose="02000000000000000000" pitchFamily="2" charset="0"/>
                <a:ea typeface="Roboto" panose="02000000000000000000" pitchFamily="2" charset="0"/>
                <a:cs typeface="Montserrat"/>
                <a:sym typeface="Montserrat"/>
              </a:rPr>
              <a:t>Le Sommet </a:t>
            </a:r>
            <a:r>
              <a:rPr lang="fr-FR" sz="1800" b="1" u="sng" dirty="0">
                <a:solidFill>
                  <a:schemeClr val="bg2"/>
                </a:solidFill>
                <a:latin typeface="Roboto" panose="02000000000000000000" pitchFamily="2" charset="0"/>
                <a:ea typeface="Roboto" panose="02000000000000000000" pitchFamily="2" charset="0"/>
                <a:cs typeface="Montserrat"/>
                <a:sym typeface="Montserrat"/>
              </a:rPr>
              <a:t>accueille tous les</a:t>
            </a:r>
            <a:r>
              <a:rPr lang="fr-FR" sz="1800" dirty="0">
                <a:solidFill>
                  <a:schemeClr val="bg2"/>
                </a:solidFill>
                <a:latin typeface="Roboto" panose="02000000000000000000" pitchFamily="2" charset="0"/>
                <a:ea typeface="Roboto" panose="02000000000000000000" pitchFamily="2" charset="0"/>
                <a:cs typeface="Montserrat"/>
                <a:sym typeface="Montserrat"/>
              </a:rPr>
              <a:t> : producteurs, transformateurs, distributeurs et détaillants de denrées alimentaires ; organisations de jeunes et de femmes ; groupes de consommateurs ; peuples autochtones ; spécialistes de l’environnement ; professionnels de la santé ; nutritionnistes ; économistes, autres scientifiques et praticiens ; des autorités locales, des gouvernements, des entreprises, de la communauté, des institutions universitaires et d’autres groupes de parties prenantes.</a:t>
            </a:r>
            <a:endParaRPr lang="en-US" sz="1800" b="1" dirty="0">
              <a:solidFill>
                <a:schemeClr val="bg2"/>
              </a:solidFill>
              <a:latin typeface="Roboto" panose="02000000000000000000" pitchFamily="2" charset="0"/>
              <a:ea typeface="Roboto" panose="02000000000000000000" pitchFamily="2" charset="0"/>
              <a:cs typeface="Montserrat"/>
            </a:endParaRP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4" name="TextBox 3">
            <a:extLst>
              <a:ext uri="{FF2B5EF4-FFF2-40B4-BE49-F238E27FC236}">
                <a16:creationId xmlns:a16="http://schemas.microsoft.com/office/drawing/2014/main" id="{57C0DE97-4C11-4206-98CA-BBEB632A8512}"/>
              </a:ext>
            </a:extLst>
          </p:cNvPr>
          <p:cNvSpPr txBox="1"/>
          <p:nvPr/>
        </p:nvSpPr>
        <p:spPr>
          <a:xfrm>
            <a:off x="242" y="81303"/>
            <a:ext cx="9142469" cy="430887"/>
          </a:xfrm>
          <a:prstGeom prst="rect">
            <a:avLst/>
          </a:prstGeom>
          <a:noFill/>
        </p:spPr>
        <p:txBody>
          <a:bodyPr wrap="square" lIns="91440" tIns="45720" rIns="91440" bIns="45720" rtlCol="0" anchor="t">
            <a:spAutoFit/>
          </a:bodyPr>
          <a:lstStyle/>
          <a:p>
            <a:pPr algn="ctr"/>
            <a:r>
              <a:rPr lang="fr-FR" sz="2200" b="1" dirty="0">
                <a:solidFill>
                  <a:schemeClr val="bg2"/>
                </a:solidFill>
                <a:latin typeface="Roboto" panose="02000000000000000000" pitchFamily="2" charset="0"/>
                <a:ea typeface="Roboto" panose="02000000000000000000" pitchFamily="2" charset="0"/>
              </a:rPr>
              <a:t>Le Sommet des Nations Unies sur les systèmes alimentaires 2021</a:t>
            </a:r>
          </a:p>
        </p:txBody>
      </p:sp>
      <p:sp>
        <p:nvSpPr>
          <p:cNvPr id="9" name="TextBox 8">
            <a:extLst>
              <a:ext uri="{FF2B5EF4-FFF2-40B4-BE49-F238E27FC236}">
                <a16:creationId xmlns:a16="http://schemas.microsoft.com/office/drawing/2014/main" id="{5CCF34BF-20ED-42DA-8F20-14F6A459C285}"/>
              </a:ext>
            </a:extLst>
          </p:cNvPr>
          <p:cNvSpPr txBox="1"/>
          <p:nvPr/>
        </p:nvSpPr>
        <p:spPr>
          <a:xfrm>
            <a:off x="7508353" y="4708698"/>
            <a:ext cx="1634117" cy="338554"/>
          </a:xfrm>
          <a:prstGeom prst="rect">
            <a:avLst/>
          </a:prstGeom>
          <a:noFill/>
        </p:spPr>
        <p:txBody>
          <a:bodyPr wrap="square" rtlCol="0">
            <a:spAutoFit/>
          </a:bodyPr>
          <a:lstStyle/>
          <a:p>
            <a:r>
              <a:rPr lang="en-US" sz="1600">
                <a:solidFill>
                  <a:srgbClr val="4C9F38"/>
                </a:solidFill>
                <a:latin typeface="Ciutadella Regular"/>
              </a:rPr>
              <a:t>@foodsystems</a:t>
            </a:r>
          </a:p>
        </p:txBody>
      </p:sp>
      <p:sp>
        <p:nvSpPr>
          <p:cNvPr id="10" name="TextBox 9">
            <a:extLst>
              <a:ext uri="{FF2B5EF4-FFF2-40B4-BE49-F238E27FC236}">
                <a16:creationId xmlns:a16="http://schemas.microsoft.com/office/drawing/2014/main" id="{5A7FEFF8-B3CE-4E59-80F4-072FF0A13D0B}"/>
              </a:ext>
            </a:extLst>
          </p:cNvPr>
          <p:cNvSpPr txBox="1"/>
          <p:nvPr/>
        </p:nvSpPr>
        <p:spPr>
          <a:xfrm>
            <a:off x="5730282" y="4708440"/>
            <a:ext cx="2258750" cy="338554"/>
          </a:xfrm>
          <a:prstGeom prst="rect">
            <a:avLst/>
          </a:prstGeom>
          <a:noFill/>
        </p:spPr>
        <p:txBody>
          <a:bodyPr wrap="square" rtlCol="0">
            <a:spAutoFit/>
          </a:bodyPr>
          <a:lstStyle/>
          <a:p>
            <a:r>
              <a:rPr lang="en-US" sz="1600" dirty="0">
                <a:solidFill>
                  <a:srgbClr val="4C9F38"/>
                </a:solidFill>
                <a:latin typeface="Ciutadella Regular"/>
              </a:rPr>
              <a:t>#</a:t>
            </a:r>
            <a:r>
              <a:rPr lang="en-US" sz="1600" dirty="0" err="1">
                <a:solidFill>
                  <a:srgbClr val="4C9F38"/>
                </a:solidFill>
                <a:latin typeface="Ciutadella Regular"/>
              </a:rPr>
              <a:t>SummitDialogues</a:t>
            </a:r>
            <a:endParaRPr lang="en-US" sz="1600" dirty="0">
              <a:solidFill>
                <a:srgbClr val="4C9F38"/>
              </a:solidFill>
              <a:latin typeface="Ciutadella Regular"/>
            </a:endParaRPr>
          </a:p>
        </p:txBody>
      </p:sp>
      <p:pic>
        <p:nvPicPr>
          <p:cNvPr id="11" name="Picture 10" descr="A picture containing text&#10;&#10;Description automatically generated">
            <a:extLst>
              <a:ext uri="{FF2B5EF4-FFF2-40B4-BE49-F238E27FC236}">
                <a16:creationId xmlns:a16="http://schemas.microsoft.com/office/drawing/2014/main" id="{4577C4A6-05AF-5641-BE4B-26089E342D1A}"/>
              </a:ext>
            </a:extLst>
          </p:cNvPr>
          <p:cNvPicPr>
            <a:picLocks noChangeAspect="1"/>
          </p:cNvPicPr>
          <p:nvPr/>
        </p:nvPicPr>
        <p:blipFill>
          <a:blip r:embed="rId3"/>
          <a:stretch>
            <a:fillRect/>
          </a:stretch>
        </p:blipFill>
        <p:spPr>
          <a:xfrm>
            <a:off x="212897" y="4476413"/>
            <a:ext cx="1152979" cy="570581"/>
          </a:xfrm>
          <a:prstGeom prst="rect">
            <a:avLst/>
          </a:prstGeom>
        </p:spPr>
      </p:pic>
    </p:spTree>
    <p:extLst>
      <p:ext uri="{BB962C8B-B14F-4D97-AF65-F5344CB8AC3E}">
        <p14:creationId xmlns:p14="http://schemas.microsoft.com/office/powerpoint/2010/main" val="2276454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583457" y="990908"/>
            <a:ext cx="7619306" cy="3423684"/>
          </a:xfrm>
          <a:prstGeom prst="rect">
            <a:avLst/>
          </a:prstGeom>
          <a:noFill/>
          <a:ln>
            <a:noFill/>
          </a:ln>
        </p:spPr>
        <p:txBody>
          <a:bodyPr spcFirstLastPara="1" wrap="square" lIns="41900" tIns="20950" rIns="41900" bIns="20950" anchor="t" anchorCtr="0">
            <a:noAutofit/>
          </a:bodyPr>
          <a:lstStyle/>
          <a:p>
            <a:pPr>
              <a:spcAft>
                <a:spcPts val="600"/>
              </a:spcAft>
            </a:pPr>
            <a:r>
              <a:rPr lang="fr-FR" sz="1800" b="1" dirty="0">
                <a:solidFill>
                  <a:schemeClr val="bg2"/>
                </a:solidFill>
                <a:latin typeface="Roboto" panose="02000000000000000000" pitchFamily="2" charset="0"/>
                <a:ea typeface="Roboto" panose="02000000000000000000" pitchFamily="2" charset="0"/>
                <a:cs typeface="Montserrat"/>
                <a:sym typeface="Montserrat"/>
              </a:rPr>
              <a:t>Les systèmes alimentaires englobent </a:t>
            </a:r>
            <a:r>
              <a:rPr lang="fr-FR" sz="1800" dirty="0">
                <a:solidFill>
                  <a:schemeClr val="bg2"/>
                </a:solidFill>
                <a:latin typeface="Roboto" panose="02000000000000000000" pitchFamily="2" charset="0"/>
                <a:ea typeface="Roboto" panose="02000000000000000000" pitchFamily="2" charset="0"/>
                <a:cs typeface="+mn-lt"/>
                <a:sym typeface="Montserrat"/>
              </a:rPr>
              <a:t>toutes les personnes, tout l’éventail des acteurs et toutes les activités interconnectées, impliqués dans l’accès des populations aux denrées alimentaires dont elles ont besoin.  </a:t>
            </a:r>
          </a:p>
          <a:p>
            <a:pPr>
              <a:spcAft>
                <a:spcPts val="600"/>
              </a:spcAft>
            </a:pPr>
            <a:r>
              <a:rPr lang="fr-FR" sz="1800" b="1" dirty="0">
                <a:solidFill>
                  <a:schemeClr val="bg2"/>
                </a:solidFill>
                <a:latin typeface="Roboto" panose="02000000000000000000" pitchFamily="2" charset="0"/>
                <a:ea typeface="Roboto" panose="02000000000000000000" pitchFamily="2" charset="0"/>
                <a:cs typeface="+mn-lt"/>
              </a:rPr>
              <a:t>Les systèmes alimentaires englobent </a:t>
            </a:r>
            <a:r>
              <a:rPr lang="fr-FR" sz="1800" dirty="0">
                <a:solidFill>
                  <a:schemeClr val="bg2"/>
                </a:solidFill>
                <a:latin typeface="Roboto" panose="02000000000000000000" pitchFamily="2" charset="0"/>
                <a:ea typeface="Roboto" panose="02000000000000000000" pitchFamily="2" charset="0"/>
                <a:cs typeface="+mn-lt"/>
              </a:rPr>
              <a:t> la culture, la récolte, l’emballage, la transformation, la distribution, la vente, le stockage, la commercialisation, la consommation des denrées alimentaires ainsi que leur élimination.  </a:t>
            </a:r>
          </a:p>
          <a:p>
            <a:pPr marL="0" indent="0">
              <a:spcAft>
                <a:spcPts val="600"/>
              </a:spcAft>
              <a:buNone/>
            </a:pPr>
            <a:r>
              <a:rPr lang="fr-FR" sz="1800" b="1" dirty="0">
                <a:solidFill>
                  <a:schemeClr val="bg2"/>
                </a:solidFill>
                <a:latin typeface="Roboto" panose="02000000000000000000" pitchFamily="2" charset="0"/>
                <a:ea typeface="Roboto" panose="02000000000000000000" pitchFamily="2" charset="0"/>
                <a:cs typeface="+mn-lt"/>
              </a:rPr>
              <a:t>Les systèmes alimentaires</a:t>
            </a:r>
            <a:r>
              <a:rPr lang="fr-FR" sz="1800" dirty="0">
                <a:solidFill>
                  <a:schemeClr val="bg2"/>
                </a:solidFill>
                <a:latin typeface="Roboto" panose="02000000000000000000" pitchFamily="2" charset="0"/>
                <a:ea typeface="Roboto" panose="02000000000000000000" pitchFamily="2" charset="0"/>
                <a:cs typeface="+mn-lt"/>
              </a:rPr>
              <a:t> comportent de multiples interconnexions et boucles de rétroaction, impliquant de nombreuses parties prenantes qui peuvent avoir des points de vue très différents sur les systèmes alimentaires.</a:t>
            </a: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4" name="TextBox 3">
            <a:extLst>
              <a:ext uri="{FF2B5EF4-FFF2-40B4-BE49-F238E27FC236}">
                <a16:creationId xmlns:a16="http://schemas.microsoft.com/office/drawing/2014/main" id="{FEE6788D-4FF9-4D4E-8802-7FF9C7A3A866}"/>
              </a:ext>
            </a:extLst>
          </p:cNvPr>
          <p:cNvSpPr txBox="1"/>
          <p:nvPr/>
        </p:nvSpPr>
        <p:spPr>
          <a:xfrm>
            <a:off x="0" y="96248"/>
            <a:ext cx="9142470" cy="523220"/>
          </a:xfrm>
          <a:prstGeom prst="rect">
            <a:avLst/>
          </a:prstGeom>
          <a:noFill/>
        </p:spPr>
        <p:txBody>
          <a:bodyPr wrap="square" lIns="91440" tIns="45720" rIns="91440" bIns="45720" rtlCol="0" anchor="t">
            <a:spAutoFit/>
          </a:bodyPr>
          <a:lstStyle/>
          <a:p>
            <a:pPr algn="ctr"/>
            <a:r>
              <a:rPr lang="fr-FR" sz="2800" b="1">
                <a:solidFill>
                  <a:schemeClr val="bg2"/>
                </a:solidFill>
                <a:latin typeface="Roboto" panose="02000000000000000000" pitchFamily="2" charset="0"/>
                <a:ea typeface="Roboto" panose="02000000000000000000" pitchFamily="2" charset="0"/>
              </a:rPr>
              <a:t>Focus sur les systèmes alimentaires</a:t>
            </a:r>
          </a:p>
        </p:txBody>
      </p:sp>
      <p:sp>
        <p:nvSpPr>
          <p:cNvPr id="9" name="TextBox 8">
            <a:extLst>
              <a:ext uri="{FF2B5EF4-FFF2-40B4-BE49-F238E27FC236}">
                <a16:creationId xmlns:a16="http://schemas.microsoft.com/office/drawing/2014/main" id="{5CCF34BF-20ED-42DA-8F20-14F6A459C285}"/>
              </a:ext>
            </a:extLst>
          </p:cNvPr>
          <p:cNvSpPr txBox="1"/>
          <p:nvPr/>
        </p:nvSpPr>
        <p:spPr>
          <a:xfrm>
            <a:off x="7508353" y="4708698"/>
            <a:ext cx="1634117" cy="338554"/>
          </a:xfrm>
          <a:prstGeom prst="rect">
            <a:avLst/>
          </a:prstGeom>
          <a:noFill/>
        </p:spPr>
        <p:txBody>
          <a:bodyPr wrap="square" rtlCol="0">
            <a:spAutoFit/>
          </a:bodyPr>
          <a:lstStyle/>
          <a:p>
            <a:r>
              <a:rPr lang="en-US" sz="1600">
                <a:solidFill>
                  <a:srgbClr val="4C9F38"/>
                </a:solidFill>
                <a:latin typeface="Ciutadella Regular"/>
              </a:rPr>
              <a:t>@foodsystems</a:t>
            </a:r>
          </a:p>
        </p:txBody>
      </p:sp>
      <p:sp>
        <p:nvSpPr>
          <p:cNvPr id="10" name="TextBox 9">
            <a:extLst>
              <a:ext uri="{FF2B5EF4-FFF2-40B4-BE49-F238E27FC236}">
                <a16:creationId xmlns:a16="http://schemas.microsoft.com/office/drawing/2014/main" id="{5A7FEFF8-B3CE-4E59-80F4-072FF0A13D0B}"/>
              </a:ext>
            </a:extLst>
          </p:cNvPr>
          <p:cNvSpPr txBox="1"/>
          <p:nvPr/>
        </p:nvSpPr>
        <p:spPr>
          <a:xfrm>
            <a:off x="5730282" y="4708440"/>
            <a:ext cx="2258750" cy="338554"/>
          </a:xfrm>
          <a:prstGeom prst="rect">
            <a:avLst/>
          </a:prstGeom>
          <a:noFill/>
        </p:spPr>
        <p:txBody>
          <a:bodyPr wrap="square" rtlCol="0">
            <a:spAutoFit/>
          </a:bodyPr>
          <a:lstStyle/>
          <a:p>
            <a:r>
              <a:rPr lang="en-US" sz="1600" dirty="0">
                <a:solidFill>
                  <a:srgbClr val="4C9F38"/>
                </a:solidFill>
                <a:latin typeface="Ciutadella Regular"/>
              </a:rPr>
              <a:t>#</a:t>
            </a:r>
            <a:r>
              <a:rPr lang="en-US" sz="1600" dirty="0" err="1">
                <a:solidFill>
                  <a:srgbClr val="4C9F38"/>
                </a:solidFill>
                <a:latin typeface="Ciutadella Regular"/>
              </a:rPr>
              <a:t>SummitDialogues</a:t>
            </a:r>
            <a:endParaRPr lang="en-US" sz="1600" dirty="0">
              <a:solidFill>
                <a:srgbClr val="4C9F38"/>
              </a:solidFill>
              <a:latin typeface="Ciutadella Regular"/>
            </a:endParaRPr>
          </a:p>
        </p:txBody>
      </p:sp>
      <p:pic>
        <p:nvPicPr>
          <p:cNvPr id="11" name="Picture 10" descr="A picture containing text&#10;&#10;Description automatically generated">
            <a:extLst>
              <a:ext uri="{FF2B5EF4-FFF2-40B4-BE49-F238E27FC236}">
                <a16:creationId xmlns:a16="http://schemas.microsoft.com/office/drawing/2014/main" id="{629CDAEA-2211-C948-AACC-2BFF5176CEBD}"/>
              </a:ext>
            </a:extLst>
          </p:cNvPr>
          <p:cNvPicPr>
            <a:picLocks noChangeAspect="1"/>
          </p:cNvPicPr>
          <p:nvPr/>
        </p:nvPicPr>
        <p:blipFill>
          <a:blip r:embed="rId3"/>
          <a:stretch>
            <a:fillRect/>
          </a:stretch>
        </p:blipFill>
        <p:spPr>
          <a:xfrm>
            <a:off x="212897" y="4476413"/>
            <a:ext cx="1152979" cy="570581"/>
          </a:xfrm>
          <a:prstGeom prst="rect">
            <a:avLst/>
          </a:prstGeom>
        </p:spPr>
      </p:pic>
    </p:spTree>
    <p:extLst>
      <p:ext uri="{BB962C8B-B14F-4D97-AF65-F5344CB8AC3E}">
        <p14:creationId xmlns:p14="http://schemas.microsoft.com/office/powerpoint/2010/main" val="33180073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35559-9EF2-4925-9C5E-3030F5AA7B1D}"/>
              </a:ext>
            </a:extLst>
          </p:cNvPr>
          <p:cNvSpPr>
            <a:spLocks noGrp="1"/>
          </p:cNvSpPr>
          <p:nvPr>
            <p:ph type="title"/>
          </p:nvPr>
        </p:nvSpPr>
        <p:spPr>
          <a:xfrm>
            <a:off x="0" y="159543"/>
            <a:ext cx="9144000" cy="398118"/>
          </a:xfrm>
        </p:spPr>
        <p:txBody>
          <a:bodyPr>
            <a:noAutofit/>
          </a:bodyPr>
          <a:lstStyle/>
          <a:p>
            <a:pPr algn="ctr"/>
            <a:r>
              <a:rPr lang="fr-FR" sz="2400" b="1" dirty="0">
                <a:solidFill>
                  <a:schemeClr val="bg2"/>
                </a:solidFill>
                <a:latin typeface="Roboto" panose="02000000000000000000" pitchFamily="2" charset="0"/>
                <a:ea typeface="Roboto" panose="02000000000000000000" pitchFamily="2" charset="0"/>
                <a:cs typeface="Calibri Light"/>
              </a:rPr>
              <a:t>Focus sur les systèmes alimentaires : des objectifs multiples</a:t>
            </a:r>
          </a:p>
        </p:txBody>
      </p:sp>
      <p:sp>
        <p:nvSpPr>
          <p:cNvPr id="4" name="Slide Number Placeholder 3">
            <a:extLst>
              <a:ext uri="{FF2B5EF4-FFF2-40B4-BE49-F238E27FC236}">
                <a16:creationId xmlns:a16="http://schemas.microsoft.com/office/drawing/2014/main" id="{BB4EFBC4-1A3C-499D-B8F1-12D72D6EFFDA}"/>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8</a:t>
            </a:fld>
            <a:endParaRPr lang="en"/>
          </a:p>
        </p:txBody>
      </p:sp>
      <p:sp>
        <p:nvSpPr>
          <p:cNvPr id="15" name="TextBox 14">
            <a:extLst>
              <a:ext uri="{FF2B5EF4-FFF2-40B4-BE49-F238E27FC236}">
                <a16:creationId xmlns:a16="http://schemas.microsoft.com/office/drawing/2014/main" id="{B464E939-EECD-48CD-A61C-71147D33630E}"/>
              </a:ext>
            </a:extLst>
          </p:cNvPr>
          <p:cNvSpPr txBox="1"/>
          <p:nvPr/>
        </p:nvSpPr>
        <p:spPr>
          <a:xfrm>
            <a:off x="141186" y="4407991"/>
            <a:ext cx="7708058" cy="369332"/>
          </a:xfrm>
          <a:prstGeom prst="rect">
            <a:avLst/>
          </a:prstGeom>
          <a:noFill/>
        </p:spPr>
        <p:txBody>
          <a:bodyPr wrap="square" lIns="91440" tIns="45720" rIns="91440" bIns="45720" anchor="t">
            <a:spAutoFit/>
          </a:bodyPr>
          <a:lstStyle/>
          <a:p>
            <a:pPr algn="just"/>
            <a:r>
              <a:rPr lang="fr-FR" sz="600" i="0" u="none" strike="noStrike" dirty="0">
                <a:solidFill>
                  <a:srgbClr val="000000"/>
                </a:solidFill>
                <a:latin typeface="Roboto" panose="02000000000000000000" pitchFamily="2" charset="0"/>
                <a:ea typeface="Roboto" panose="02000000000000000000" pitchFamily="2" charset="0"/>
              </a:rPr>
              <a:t>Caron Patrick, Ferrero y de </a:t>
            </a:r>
            <a:r>
              <a:rPr lang="fr-FR" sz="600" i="0" u="none" strike="noStrike" dirty="0" err="1">
                <a:solidFill>
                  <a:srgbClr val="000000"/>
                </a:solidFill>
                <a:latin typeface="Roboto" panose="02000000000000000000" pitchFamily="2" charset="0"/>
                <a:ea typeface="Roboto" panose="02000000000000000000" pitchFamily="2" charset="0"/>
              </a:rPr>
              <a:t>Loma-Osorio</a:t>
            </a:r>
            <a:r>
              <a:rPr lang="fr-FR" sz="600" i="0" u="none" strike="noStrike" dirty="0">
                <a:solidFill>
                  <a:srgbClr val="000000"/>
                </a:solidFill>
                <a:latin typeface="Roboto" panose="02000000000000000000" pitchFamily="2" charset="0"/>
                <a:ea typeface="Roboto" panose="02000000000000000000" pitchFamily="2" charset="0"/>
              </a:rPr>
              <a:t> Gabriel, </a:t>
            </a:r>
            <a:r>
              <a:rPr lang="fr-FR" sz="600" i="0" u="none" strike="noStrike" dirty="0" err="1">
                <a:solidFill>
                  <a:srgbClr val="000000"/>
                </a:solidFill>
                <a:latin typeface="Roboto" panose="02000000000000000000" pitchFamily="2" charset="0"/>
                <a:ea typeface="Roboto" panose="02000000000000000000" pitchFamily="2" charset="0"/>
              </a:rPr>
              <a:t>Nabarro</a:t>
            </a:r>
            <a:r>
              <a:rPr lang="fr-FR" sz="600" i="0" u="none" strike="noStrike" dirty="0">
                <a:solidFill>
                  <a:srgbClr val="000000"/>
                </a:solidFill>
                <a:latin typeface="Roboto" panose="02000000000000000000" pitchFamily="2" charset="0"/>
                <a:ea typeface="Roboto" panose="02000000000000000000" pitchFamily="2" charset="0"/>
              </a:rPr>
              <a:t> David, </a:t>
            </a:r>
            <a:r>
              <a:rPr lang="fr-FR" sz="600" i="0" u="none" strike="noStrike" dirty="0" err="1">
                <a:solidFill>
                  <a:srgbClr val="000000"/>
                </a:solidFill>
                <a:latin typeface="Roboto" panose="02000000000000000000" pitchFamily="2" charset="0"/>
                <a:ea typeface="Roboto" panose="02000000000000000000" pitchFamily="2" charset="0"/>
              </a:rPr>
              <a:t>Hainzelin</a:t>
            </a:r>
            <a:r>
              <a:rPr lang="fr-FR" sz="600" i="0" u="none" strike="noStrike" dirty="0">
                <a:solidFill>
                  <a:srgbClr val="000000"/>
                </a:solidFill>
                <a:latin typeface="Roboto" panose="02000000000000000000" pitchFamily="2" charset="0"/>
                <a:ea typeface="Roboto" panose="02000000000000000000" pitchFamily="2" charset="0"/>
              </a:rPr>
              <a:t> Etienne, Guillou Marion, Andersen </a:t>
            </a:r>
            <a:r>
              <a:rPr lang="fr-FR" sz="600" i="0" u="none" strike="noStrike" dirty="0" err="1">
                <a:solidFill>
                  <a:srgbClr val="000000"/>
                </a:solidFill>
                <a:latin typeface="Roboto" panose="02000000000000000000" pitchFamily="2" charset="0"/>
                <a:ea typeface="Roboto" panose="02000000000000000000" pitchFamily="2" charset="0"/>
              </a:rPr>
              <a:t>Inger</a:t>
            </a:r>
            <a:r>
              <a:rPr lang="fr-FR" sz="600" i="0" u="none" strike="noStrike" dirty="0">
                <a:solidFill>
                  <a:srgbClr val="000000"/>
                </a:solidFill>
                <a:latin typeface="Roboto" panose="02000000000000000000" pitchFamily="2" charset="0"/>
                <a:ea typeface="Roboto" panose="02000000000000000000" pitchFamily="2" charset="0"/>
              </a:rPr>
              <a:t>, Arnold Tom, </a:t>
            </a:r>
            <a:r>
              <a:rPr lang="fr-FR" sz="600" i="0" u="none" strike="noStrike" dirty="0" err="1">
                <a:solidFill>
                  <a:srgbClr val="000000"/>
                </a:solidFill>
                <a:latin typeface="Roboto" panose="02000000000000000000" pitchFamily="2" charset="0"/>
                <a:ea typeface="Roboto" panose="02000000000000000000" pitchFamily="2" charset="0"/>
              </a:rPr>
              <a:t>Astralaga</a:t>
            </a:r>
            <a:r>
              <a:rPr lang="fr-FR" sz="600" i="0" u="none" strike="noStrike" dirty="0">
                <a:solidFill>
                  <a:srgbClr val="000000"/>
                </a:solidFill>
                <a:latin typeface="Roboto" panose="02000000000000000000" pitchFamily="2" charset="0"/>
                <a:ea typeface="Roboto" panose="02000000000000000000" pitchFamily="2" charset="0"/>
              </a:rPr>
              <a:t> Margarita, </a:t>
            </a:r>
            <a:r>
              <a:rPr lang="fr-FR" sz="600" i="0" u="none" strike="noStrike" dirty="0" err="1">
                <a:solidFill>
                  <a:srgbClr val="000000"/>
                </a:solidFill>
                <a:latin typeface="Roboto" panose="02000000000000000000" pitchFamily="2" charset="0"/>
                <a:ea typeface="Roboto" panose="02000000000000000000" pitchFamily="2" charset="0"/>
              </a:rPr>
              <a:t>Beukeboom</a:t>
            </a:r>
            <a:r>
              <a:rPr lang="fr-FR" sz="600" i="0" u="none" strike="noStrike" dirty="0">
                <a:solidFill>
                  <a:srgbClr val="000000"/>
                </a:solidFill>
                <a:latin typeface="Roboto" panose="02000000000000000000" pitchFamily="2" charset="0"/>
                <a:ea typeface="Roboto" panose="02000000000000000000" pitchFamily="2" charset="0"/>
              </a:rPr>
              <a:t> Marcel, </a:t>
            </a:r>
            <a:r>
              <a:rPr lang="fr-FR" sz="600" i="0" u="none" strike="noStrike" dirty="0" err="1">
                <a:solidFill>
                  <a:srgbClr val="000000"/>
                </a:solidFill>
                <a:latin typeface="Roboto" panose="02000000000000000000" pitchFamily="2" charset="0"/>
                <a:ea typeface="Roboto" panose="02000000000000000000" pitchFamily="2" charset="0"/>
              </a:rPr>
              <a:t>Bickersteth</a:t>
            </a:r>
            <a:r>
              <a:rPr lang="fr-FR" sz="600" i="0" u="none" strike="noStrike" dirty="0">
                <a:solidFill>
                  <a:srgbClr val="000000"/>
                </a:solidFill>
                <a:latin typeface="Roboto" panose="02000000000000000000" pitchFamily="2" charset="0"/>
                <a:ea typeface="Roboto" panose="02000000000000000000" pitchFamily="2" charset="0"/>
              </a:rPr>
              <a:t> Sam, </a:t>
            </a:r>
            <a:r>
              <a:rPr lang="fr-FR" sz="600" i="0" u="none" strike="noStrike" dirty="0" err="1">
                <a:solidFill>
                  <a:srgbClr val="000000"/>
                </a:solidFill>
                <a:latin typeface="Roboto" panose="02000000000000000000" pitchFamily="2" charset="0"/>
                <a:ea typeface="Roboto" panose="02000000000000000000" pitchFamily="2" charset="0"/>
              </a:rPr>
              <a:t>Bwalya</a:t>
            </a:r>
            <a:r>
              <a:rPr lang="fr-FR" sz="600" i="0" u="none" strike="noStrike" dirty="0">
                <a:solidFill>
                  <a:srgbClr val="000000"/>
                </a:solidFill>
                <a:latin typeface="Roboto" panose="02000000000000000000" pitchFamily="2" charset="0"/>
                <a:ea typeface="Roboto" panose="02000000000000000000" pitchFamily="2" charset="0"/>
              </a:rPr>
              <a:t> Martin, Caballero Paula, Campbell Bruce M., Divine </a:t>
            </a:r>
            <a:r>
              <a:rPr lang="fr-FR" sz="600" i="0" u="none" strike="noStrike" dirty="0" err="1">
                <a:solidFill>
                  <a:srgbClr val="000000"/>
                </a:solidFill>
                <a:latin typeface="Roboto" panose="02000000000000000000" pitchFamily="2" charset="0"/>
                <a:ea typeface="Roboto" panose="02000000000000000000" pitchFamily="2" charset="0"/>
              </a:rPr>
              <a:t>Ntiokam</a:t>
            </a:r>
            <a:r>
              <a:rPr lang="fr-FR" sz="600" i="0" u="none" strike="noStrike" dirty="0">
                <a:solidFill>
                  <a:srgbClr val="000000"/>
                </a:solidFill>
                <a:latin typeface="Roboto" panose="02000000000000000000" pitchFamily="2" charset="0"/>
                <a:ea typeface="Roboto" panose="02000000000000000000" pitchFamily="2" charset="0"/>
              </a:rPr>
              <a:t>, Fan </a:t>
            </a:r>
            <a:r>
              <a:rPr lang="fr-FR" sz="600" i="0" u="none" strike="noStrike" dirty="0" err="1">
                <a:solidFill>
                  <a:srgbClr val="000000"/>
                </a:solidFill>
                <a:latin typeface="Roboto" panose="02000000000000000000" pitchFamily="2" charset="0"/>
                <a:ea typeface="Roboto" panose="02000000000000000000" pitchFamily="2" charset="0"/>
              </a:rPr>
              <a:t>Shenggen</a:t>
            </a:r>
            <a:r>
              <a:rPr lang="fr-FR" sz="600" i="0" u="none" strike="noStrike" dirty="0">
                <a:solidFill>
                  <a:srgbClr val="000000"/>
                </a:solidFill>
                <a:latin typeface="Roboto" panose="02000000000000000000" pitchFamily="2" charset="0"/>
                <a:ea typeface="Roboto" panose="02000000000000000000" pitchFamily="2" charset="0"/>
              </a:rPr>
              <a:t>, </a:t>
            </a:r>
            <a:r>
              <a:rPr lang="fr-FR" sz="600" i="0" u="none" strike="noStrike" dirty="0" err="1">
                <a:solidFill>
                  <a:srgbClr val="000000"/>
                </a:solidFill>
                <a:latin typeface="Roboto" panose="02000000000000000000" pitchFamily="2" charset="0"/>
                <a:ea typeface="Roboto" panose="02000000000000000000" pitchFamily="2" charset="0"/>
              </a:rPr>
              <a:t>Frick</a:t>
            </a:r>
            <a:r>
              <a:rPr lang="fr-FR" sz="600" i="0" u="none" strike="noStrike" dirty="0">
                <a:solidFill>
                  <a:srgbClr val="000000"/>
                </a:solidFill>
                <a:latin typeface="Roboto" panose="02000000000000000000" pitchFamily="2" charset="0"/>
                <a:ea typeface="Roboto" panose="02000000000000000000" pitchFamily="2" charset="0"/>
              </a:rPr>
              <a:t> Martin, </a:t>
            </a:r>
            <a:r>
              <a:rPr lang="fr-FR" sz="600" i="0" u="none" strike="noStrike" dirty="0" err="1">
                <a:solidFill>
                  <a:srgbClr val="000000"/>
                </a:solidFill>
                <a:latin typeface="Roboto" panose="02000000000000000000" pitchFamily="2" charset="0"/>
                <a:ea typeface="Roboto" panose="02000000000000000000" pitchFamily="2" charset="0"/>
              </a:rPr>
              <a:t>Friis</a:t>
            </a:r>
            <a:r>
              <a:rPr lang="fr-FR" sz="600" i="0" u="none" strike="noStrike" dirty="0">
                <a:solidFill>
                  <a:srgbClr val="000000"/>
                </a:solidFill>
                <a:latin typeface="Roboto" panose="02000000000000000000" pitchFamily="2" charset="0"/>
                <a:ea typeface="Roboto" panose="02000000000000000000" pitchFamily="2" charset="0"/>
              </a:rPr>
              <a:t> </a:t>
            </a:r>
            <a:r>
              <a:rPr lang="fr-FR" sz="600" i="0" u="none" strike="noStrike" dirty="0" err="1">
                <a:solidFill>
                  <a:srgbClr val="000000"/>
                </a:solidFill>
                <a:latin typeface="Roboto" panose="02000000000000000000" pitchFamily="2" charset="0"/>
                <a:ea typeface="Roboto" panose="02000000000000000000" pitchFamily="2" charset="0"/>
              </a:rPr>
              <a:t>Anette</a:t>
            </a:r>
            <a:r>
              <a:rPr lang="fr-FR" sz="600" i="0" u="none" strike="noStrike" dirty="0">
                <a:solidFill>
                  <a:srgbClr val="000000"/>
                </a:solidFill>
                <a:latin typeface="Roboto" panose="02000000000000000000" pitchFamily="2" charset="0"/>
                <a:ea typeface="Roboto" panose="02000000000000000000" pitchFamily="2" charset="0"/>
              </a:rPr>
              <a:t>, </a:t>
            </a:r>
            <a:r>
              <a:rPr lang="fr-FR" sz="600" i="0" u="none" strike="noStrike" dirty="0" err="1">
                <a:solidFill>
                  <a:srgbClr val="000000"/>
                </a:solidFill>
                <a:latin typeface="Roboto" panose="02000000000000000000" pitchFamily="2" charset="0"/>
                <a:ea typeface="Roboto" panose="02000000000000000000" pitchFamily="2" charset="0"/>
              </a:rPr>
              <a:t>Gallagher</a:t>
            </a:r>
            <a:r>
              <a:rPr lang="fr-FR" sz="600" i="0" u="none" strike="noStrike" dirty="0">
                <a:solidFill>
                  <a:srgbClr val="000000"/>
                </a:solidFill>
                <a:latin typeface="Roboto" panose="02000000000000000000" pitchFamily="2" charset="0"/>
                <a:ea typeface="Roboto" panose="02000000000000000000" pitchFamily="2" charset="0"/>
              </a:rPr>
              <a:t> Martin, </a:t>
            </a:r>
            <a:r>
              <a:rPr lang="fr-FR" sz="600" i="0" u="none" strike="noStrike" dirty="0" err="1">
                <a:solidFill>
                  <a:srgbClr val="000000"/>
                </a:solidFill>
                <a:latin typeface="Roboto" panose="02000000000000000000" pitchFamily="2" charset="0"/>
                <a:ea typeface="Roboto" panose="02000000000000000000" pitchFamily="2" charset="0"/>
              </a:rPr>
              <a:t>Halkin</a:t>
            </a:r>
            <a:r>
              <a:rPr lang="fr-FR" sz="600" i="0" u="none" strike="noStrike" dirty="0">
                <a:solidFill>
                  <a:srgbClr val="000000"/>
                </a:solidFill>
                <a:latin typeface="Roboto" panose="02000000000000000000" pitchFamily="2" charset="0"/>
                <a:ea typeface="Roboto" panose="02000000000000000000" pitchFamily="2" charset="0"/>
              </a:rPr>
              <a:t> Jean-Pierre, Hanson Craig, </a:t>
            </a:r>
            <a:r>
              <a:rPr lang="fr-FR" sz="600" i="0" u="none" strike="noStrike" dirty="0" err="1">
                <a:solidFill>
                  <a:srgbClr val="000000"/>
                </a:solidFill>
                <a:latin typeface="Roboto" panose="02000000000000000000" pitchFamily="2" charset="0"/>
                <a:ea typeface="Roboto" panose="02000000000000000000" pitchFamily="2" charset="0"/>
              </a:rPr>
              <a:t>Lasbennes</a:t>
            </a:r>
            <a:r>
              <a:rPr lang="fr-FR" sz="600" i="0" u="none" strike="noStrike" dirty="0">
                <a:solidFill>
                  <a:srgbClr val="000000"/>
                </a:solidFill>
                <a:latin typeface="Roboto" panose="02000000000000000000" pitchFamily="2" charset="0"/>
                <a:ea typeface="Roboto" panose="02000000000000000000" pitchFamily="2" charset="0"/>
              </a:rPr>
              <a:t> Florence, Ribera Teresa, </a:t>
            </a:r>
            <a:r>
              <a:rPr lang="fr-FR" sz="600" i="0" u="none" strike="noStrike" dirty="0" err="1">
                <a:solidFill>
                  <a:srgbClr val="000000"/>
                </a:solidFill>
                <a:latin typeface="Roboto" panose="02000000000000000000" pitchFamily="2" charset="0"/>
                <a:ea typeface="Roboto" panose="02000000000000000000" pitchFamily="2" charset="0"/>
              </a:rPr>
              <a:t>Rockstrom</a:t>
            </a:r>
            <a:r>
              <a:rPr lang="fr-FR" sz="600" i="0" u="none" strike="noStrike" dirty="0">
                <a:solidFill>
                  <a:srgbClr val="000000"/>
                </a:solidFill>
                <a:latin typeface="Roboto" panose="02000000000000000000" pitchFamily="2" charset="0"/>
                <a:ea typeface="Roboto" panose="02000000000000000000" pitchFamily="2" charset="0"/>
              </a:rPr>
              <a:t> Johan, </a:t>
            </a:r>
            <a:r>
              <a:rPr lang="fr-FR" sz="600" i="0" u="none" strike="noStrike" dirty="0" err="1">
                <a:solidFill>
                  <a:srgbClr val="000000"/>
                </a:solidFill>
                <a:latin typeface="Roboto" panose="02000000000000000000" pitchFamily="2" charset="0"/>
                <a:ea typeface="Roboto" panose="02000000000000000000" pitchFamily="2" charset="0"/>
              </a:rPr>
              <a:t>Schuepbach</a:t>
            </a:r>
            <a:r>
              <a:rPr lang="fr-FR" sz="600" i="0" u="none" strike="noStrike" dirty="0">
                <a:solidFill>
                  <a:srgbClr val="000000"/>
                </a:solidFill>
                <a:latin typeface="Roboto" panose="02000000000000000000" pitchFamily="2" charset="0"/>
                <a:ea typeface="Roboto" panose="02000000000000000000" pitchFamily="2" charset="0"/>
              </a:rPr>
              <a:t> </a:t>
            </a:r>
            <a:r>
              <a:rPr lang="fr-FR" sz="600" i="0" u="none" strike="noStrike" dirty="0" err="1">
                <a:solidFill>
                  <a:srgbClr val="000000"/>
                </a:solidFill>
                <a:latin typeface="Roboto" panose="02000000000000000000" pitchFamily="2" charset="0"/>
                <a:ea typeface="Roboto" panose="02000000000000000000" pitchFamily="2" charset="0"/>
              </a:rPr>
              <a:t>Marlen</a:t>
            </a:r>
            <a:r>
              <a:rPr lang="fr-FR" sz="600" i="0" u="none" strike="noStrike" dirty="0">
                <a:solidFill>
                  <a:srgbClr val="000000"/>
                </a:solidFill>
                <a:latin typeface="Roboto" panose="02000000000000000000" pitchFamily="2" charset="0"/>
                <a:ea typeface="Roboto" panose="02000000000000000000" pitchFamily="2" charset="0"/>
              </a:rPr>
              <a:t>, </a:t>
            </a:r>
            <a:r>
              <a:rPr lang="fr-FR" sz="600" i="0" u="none" strike="noStrike" dirty="0" err="1">
                <a:solidFill>
                  <a:srgbClr val="000000"/>
                </a:solidFill>
                <a:latin typeface="Roboto" panose="02000000000000000000" pitchFamily="2" charset="0"/>
                <a:ea typeface="Roboto" panose="02000000000000000000" pitchFamily="2" charset="0"/>
              </a:rPr>
              <a:t>Steer</a:t>
            </a:r>
            <a:r>
              <a:rPr lang="fr-FR" sz="600" i="0" u="none" strike="noStrike" dirty="0">
                <a:solidFill>
                  <a:srgbClr val="000000"/>
                </a:solidFill>
                <a:latin typeface="Roboto" panose="02000000000000000000" pitchFamily="2" charset="0"/>
                <a:ea typeface="Roboto" panose="02000000000000000000" pitchFamily="2" charset="0"/>
              </a:rPr>
              <a:t> Andrew, </a:t>
            </a:r>
            <a:r>
              <a:rPr lang="fr-FR" sz="600" i="0" u="none" strike="noStrike" dirty="0" err="1">
                <a:solidFill>
                  <a:srgbClr val="000000"/>
                </a:solidFill>
                <a:latin typeface="Roboto" panose="02000000000000000000" pitchFamily="2" charset="0"/>
                <a:ea typeface="Roboto" panose="02000000000000000000" pitchFamily="2" charset="0"/>
              </a:rPr>
              <a:t>Tutwiler</a:t>
            </a:r>
            <a:r>
              <a:rPr lang="fr-FR" sz="600" i="0" u="none" strike="noStrike" dirty="0">
                <a:solidFill>
                  <a:srgbClr val="000000"/>
                </a:solidFill>
                <a:latin typeface="Roboto" panose="02000000000000000000" pitchFamily="2" charset="0"/>
                <a:ea typeface="Roboto" panose="02000000000000000000" pitchFamily="2" charset="0"/>
              </a:rPr>
              <a:t> Ann, </a:t>
            </a:r>
            <a:r>
              <a:rPr lang="fr-FR" sz="600" i="0" u="none" strike="noStrike" dirty="0" err="1">
                <a:solidFill>
                  <a:srgbClr val="000000"/>
                </a:solidFill>
                <a:latin typeface="Roboto" panose="02000000000000000000" pitchFamily="2" charset="0"/>
                <a:ea typeface="Roboto" panose="02000000000000000000" pitchFamily="2" charset="0"/>
              </a:rPr>
              <a:t>Verburg</a:t>
            </a:r>
            <a:r>
              <a:rPr lang="fr-FR" sz="600" i="0" u="none" strike="noStrike" dirty="0">
                <a:solidFill>
                  <a:srgbClr val="000000"/>
                </a:solidFill>
                <a:latin typeface="Roboto" panose="02000000000000000000" pitchFamily="2" charset="0"/>
                <a:ea typeface="Roboto" panose="02000000000000000000" pitchFamily="2" charset="0"/>
              </a:rPr>
              <a:t> Gerda</a:t>
            </a:r>
            <a:r>
              <a:rPr lang="fr-FR" sz="600" b="0" i="0" u="none" strike="noStrike" dirty="0">
                <a:solidFill>
                  <a:srgbClr val="000000"/>
                </a:solidFill>
                <a:latin typeface="Roboto" panose="02000000000000000000" pitchFamily="2" charset="0"/>
                <a:ea typeface="Roboto" panose="02000000000000000000" pitchFamily="2" charset="0"/>
              </a:rPr>
              <a:t>. 2018. </a:t>
            </a:r>
            <a:r>
              <a:rPr lang="fr-FR" sz="600" b="1" i="0" u="none" strike="noStrike" dirty="0">
                <a:solidFill>
                  <a:srgbClr val="000000"/>
                </a:solidFill>
                <a:latin typeface="Roboto" panose="02000000000000000000" pitchFamily="2" charset="0"/>
                <a:ea typeface="Roboto" panose="02000000000000000000" pitchFamily="2" charset="0"/>
              </a:rPr>
              <a:t>Food </a:t>
            </a:r>
            <a:r>
              <a:rPr lang="fr-FR" sz="600" b="1" i="0" u="none" strike="noStrike" dirty="0" err="1">
                <a:solidFill>
                  <a:srgbClr val="000000"/>
                </a:solidFill>
                <a:latin typeface="Roboto" panose="02000000000000000000" pitchFamily="2" charset="0"/>
                <a:ea typeface="Roboto" panose="02000000000000000000" pitchFamily="2" charset="0"/>
              </a:rPr>
              <a:t>systems</a:t>
            </a:r>
            <a:r>
              <a:rPr lang="fr-FR" sz="600" b="1" i="0" u="none" strike="noStrike" dirty="0">
                <a:solidFill>
                  <a:srgbClr val="000000"/>
                </a:solidFill>
                <a:latin typeface="Roboto" panose="02000000000000000000" pitchFamily="2" charset="0"/>
                <a:ea typeface="Roboto" panose="02000000000000000000" pitchFamily="2" charset="0"/>
              </a:rPr>
              <a:t> for </a:t>
            </a:r>
            <a:r>
              <a:rPr lang="fr-FR" sz="600" b="1" i="0" u="none" strike="noStrike" dirty="0" err="1">
                <a:solidFill>
                  <a:srgbClr val="000000"/>
                </a:solidFill>
                <a:latin typeface="Roboto" panose="02000000000000000000" pitchFamily="2" charset="0"/>
                <a:ea typeface="Roboto" panose="02000000000000000000" pitchFamily="2" charset="0"/>
              </a:rPr>
              <a:t>sustainable</a:t>
            </a:r>
            <a:r>
              <a:rPr lang="fr-FR" sz="600" b="1" i="0" u="none" strike="noStrike" dirty="0">
                <a:solidFill>
                  <a:srgbClr val="000000"/>
                </a:solidFill>
                <a:latin typeface="Roboto" panose="02000000000000000000" pitchFamily="2" charset="0"/>
                <a:ea typeface="Roboto" panose="02000000000000000000" pitchFamily="2" charset="0"/>
              </a:rPr>
              <a:t> </a:t>
            </a:r>
            <a:r>
              <a:rPr lang="fr-FR" sz="600" b="1" i="0" u="none" strike="noStrike" dirty="0" err="1">
                <a:solidFill>
                  <a:srgbClr val="000000"/>
                </a:solidFill>
                <a:latin typeface="Roboto" panose="02000000000000000000" pitchFamily="2" charset="0"/>
                <a:ea typeface="Roboto" panose="02000000000000000000" pitchFamily="2" charset="0"/>
              </a:rPr>
              <a:t>development</a:t>
            </a:r>
            <a:r>
              <a:rPr lang="fr-FR" sz="600" b="1" i="0" u="none" strike="noStrike" dirty="0">
                <a:solidFill>
                  <a:srgbClr val="000000"/>
                </a:solidFill>
                <a:latin typeface="Roboto" panose="02000000000000000000" pitchFamily="2" charset="0"/>
                <a:ea typeface="Roboto" panose="02000000000000000000" pitchFamily="2" charset="0"/>
              </a:rPr>
              <a:t>: </a:t>
            </a:r>
            <a:r>
              <a:rPr lang="fr-FR" sz="600" b="1" i="0" u="none" strike="noStrike" dirty="0" err="1">
                <a:solidFill>
                  <a:srgbClr val="000000"/>
                </a:solidFill>
                <a:latin typeface="Roboto" panose="02000000000000000000" pitchFamily="2" charset="0"/>
                <a:ea typeface="Roboto" panose="02000000000000000000" pitchFamily="2" charset="0"/>
              </a:rPr>
              <a:t>Proposals</a:t>
            </a:r>
            <a:r>
              <a:rPr lang="fr-FR" sz="600" b="1" i="0" u="none" strike="noStrike" dirty="0">
                <a:solidFill>
                  <a:srgbClr val="000000"/>
                </a:solidFill>
                <a:latin typeface="Roboto" panose="02000000000000000000" pitchFamily="2" charset="0"/>
                <a:ea typeface="Roboto" panose="02000000000000000000" pitchFamily="2" charset="0"/>
              </a:rPr>
              <a:t> for a </a:t>
            </a:r>
            <a:r>
              <a:rPr lang="fr-FR" sz="600" b="1" i="0" u="none" strike="noStrike" dirty="0" err="1">
                <a:solidFill>
                  <a:srgbClr val="000000"/>
                </a:solidFill>
                <a:latin typeface="Roboto" panose="02000000000000000000" pitchFamily="2" charset="0"/>
                <a:ea typeface="Roboto" panose="02000000000000000000" pitchFamily="2" charset="0"/>
              </a:rPr>
              <a:t>profound</a:t>
            </a:r>
            <a:r>
              <a:rPr lang="fr-FR" sz="600" b="1" i="0" u="none" strike="noStrike" dirty="0">
                <a:solidFill>
                  <a:srgbClr val="000000"/>
                </a:solidFill>
                <a:latin typeface="Roboto" panose="02000000000000000000" pitchFamily="2" charset="0"/>
                <a:ea typeface="Roboto" panose="02000000000000000000" pitchFamily="2" charset="0"/>
              </a:rPr>
              <a:t> four-part transformation</a:t>
            </a:r>
            <a:r>
              <a:rPr lang="fr-FR" sz="600" b="0" i="0" u="none" strike="noStrike" dirty="0">
                <a:solidFill>
                  <a:srgbClr val="000000"/>
                </a:solidFill>
                <a:latin typeface="Roboto" panose="02000000000000000000" pitchFamily="2" charset="0"/>
                <a:ea typeface="Roboto" panose="02000000000000000000" pitchFamily="2" charset="0"/>
              </a:rPr>
              <a:t>. </a:t>
            </a:r>
            <a:r>
              <a:rPr lang="fr-FR" sz="600" b="0" i="1" u="none" strike="noStrike" dirty="0" err="1">
                <a:solidFill>
                  <a:srgbClr val="000000"/>
                </a:solidFill>
                <a:latin typeface="Roboto" panose="02000000000000000000" pitchFamily="2" charset="0"/>
                <a:ea typeface="Roboto" panose="02000000000000000000" pitchFamily="2" charset="0"/>
              </a:rPr>
              <a:t>Agronomy</a:t>
            </a:r>
            <a:r>
              <a:rPr lang="fr-FR" sz="600" b="0" i="1" u="none" strike="noStrike" dirty="0">
                <a:solidFill>
                  <a:srgbClr val="000000"/>
                </a:solidFill>
                <a:latin typeface="Roboto" panose="02000000000000000000" pitchFamily="2" charset="0"/>
                <a:ea typeface="Roboto" panose="02000000000000000000" pitchFamily="2" charset="0"/>
              </a:rPr>
              <a:t> for </a:t>
            </a:r>
            <a:r>
              <a:rPr lang="fr-FR" sz="600" b="0" i="1" u="none" strike="noStrike" dirty="0" err="1">
                <a:solidFill>
                  <a:srgbClr val="000000"/>
                </a:solidFill>
                <a:latin typeface="Roboto" panose="02000000000000000000" pitchFamily="2" charset="0"/>
                <a:ea typeface="Roboto" panose="02000000000000000000" pitchFamily="2" charset="0"/>
              </a:rPr>
              <a:t>Sustainable</a:t>
            </a:r>
            <a:r>
              <a:rPr lang="fr-FR" sz="600" b="0" i="1" u="none" strike="noStrike" dirty="0">
                <a:solidFill>
                  <a:srgbClr val="000000"/>
                </a:solidFill>
                <a:latin typeface="Roboto" panose="02000000000000000000" pitchFamily="2" charset="0"/>
                <a:ea typeface="Roboto" panose="02000000000000000000" pitchFamily="2" charset="0"/>
              </a:rPr>
              <a:t> </a:t>
            </a:r>
            <a:r>
              <a:rPr lang="fr-FR" sz="600" b="0" i="1" u="none" strike="noStrike" dirty="0" err="1">
                <a:solidFill>
                  <a:srgbClr val="000000"/>
                </a:solidFill>
                <a:latin typeface="Roboto" panose="02000000000000000000" pitchFamily="2" charset="0"/>
                <a:ea typeface="Roboto" panose="02000000000000000000" pitchFamily="2" charset="0"/>
              </a:rPr>
              <a:t>Development</a:t>
            </a:r>
            <a:r>
              <a:rPr lang="fr-FR" sz="600" b="0" i="0" u="none" strike="noStrike" dirty="0">
                <a:solidFill>
                  <a:srgbClr val="000000"/>
                </a:solidFill>
                <a:latin typeface="Roboto" panose="02000000000000000000" pitchFamily="2" charset="0"/>
                <a:ea typeface="Roboto" panose="02000000000000000000" pitchFamily="2" charset="0"/>
              </a:rPr>
              <a:t>, 38 (4):41, 12 p.</a:t>
            </a:r>
          </a:p>
        </p:txBody>
      </p:sp>
      <p:pic>
        <p:nvPicPr>
          <p:cNvPr id="5" name="Picture 4"/>
          <p:cNvPicPr>
            <a:picLocks noChangeAspect="1"/>
          </p:cNvPicPr>
          <p:nvPr/>
        </p:nvPicPr>
        <p:blipFill>
          <a:blip r:embed="rId3"/>
          <a:stretch>
            <a:fillRect/>
          </a:stretch>
        </p:blipFill>
        <p:spPr>
          <a:xfrm>
            <a:off x="1109172" y="1032376"/>
            <a:ext cx="6925656" cy="3078747"/>
          </a:xfrm>
          <a:prstGeom prst="rect">
            <a:avLst/>
          </a:prstGeom>
        </p:spPr>
      </p:pic>
      <p:pic>
        <p:nvPicPr>
          <p:cNvPr id="7" name="Picture 6" descr="A picture containing text&#10;&#10;Description automatically generated">
            <a:extLst>
              <a:ext uri="{FF2B5EF4-FFF2-40B4-BE49-F238E27FC236}">
                <a16:creationId xmlns:a16="http://schemas.microsoft.com/office/drawing/2014/main" id="{CA7AB019-6731-9146-9C20-ACB129EDDC49}"/>
              </a:ext>
            </a:extLst>
          </p:cNvPr>
          <p:cNvPicPr>
            <a:picLocks noChangeAspect="1"/>
          </p:cNvPicPr>
          <p:nvPr/>
        </p:nvPicPr>
        <p:blipFill>
          <a:blip r:embed="rId4"/>
          <a:stretch>
            <a:fillRect/>
          </a:stretch>
        </p:blipFill>
        <p:spPr>
          <a:xfrm>
            <a:off x="7754340" y="4270030"/>
            <a:ext cx="1152979" cy="570581"/>
          </a:xfrm>
          <a:prstGeom prst="rect">
            <a:avLst/>
          </a:prstGeom>
        </p:spPr>
      </p:pic>
    </p:spTree>
    <p:extLst>
      <p:ext uri="{BB962C8B-B14F-4D97-AF65-F5344CB8AC3E}">
        <p14:creationId xmlns:p14="http://schemas.microsoft.com/office/powerpoint/2010/main" val="3536536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DA28C-8974-4B30-82DD-04F4D4805133}"/>
              </a:ext>
            </a:extLst>
          </p:cNvPr>
          <p:cNvSpPr>
            <a:spLocks noGrp="1"/>
          </p:cNvSpPr>
          <p:nvPr>
            <p:ph type="title"/>
          </p:nvPr>
        </p:nvSpPr>
        <p:spPr>
          <a:xfrm>
            <a:off x="0" y="140493"/>
            <a:ext cx="9143999" cy="394615"/>
          </a:xfrm>
        </p:spPr>
        <p:txBody>
          <a:bodyPr>
            <a:noAutofit/>
          </a:bodyPr>
          <a:lstStyle/>
          <a:p>
            <a:pPr algn="ctr"/>
            <a:r>
              <a:rPr lang="fr-FR" sz="2200" b="1" dirty="0">
                <a:solidFill>
                  <a:schemeClr val="bg2"/>
                </a:solidFill>
                <a:latin typeface="Roboto" panose="02000000000000000000" pitchFamily="2" charset="0"/>
                <a:ea typeface="Roboto" panose="02000000000000000000" pitchFamily="2" charset="0"/>
                <a:cs typeface="Calibri Light"/>
              </a:rPr>
              <a:t>Focus sur les systèmes alimentaires : essentiels pour tous les </a:t>
            </a:r>
            <a:r>
              <a:rPr lang="fr-FR" sz="2200" b="1" dirty="0" err="1">
                <a:solidFill>
                  <a:schemeClr val="bg2"/>
                </a:solidFill>
                <a:latin typeface="Roboto" panose="02000000000000000000" pitchFamily="2" charset="0"/>
                <a:ea typeface="Roboto" panose="02000000000000000000" pitchFamily="2" charset="0"/>
                <a:cs typeface="Calibri Light"/>
              </a:rPr>
              <a:t>ODD</a:t>
            </a:r>
            <a:endParaRPr lang="fr-FR" sz="2200" b="1" dirty="0">
              <a:solidFill>
                <a:schemeClr val="bg2"/>
              </a:solidFill>
              <a:latin typeface="Roboto" panose="02000000000000000000" pitchFamily="2" charset="0"/>
              <a:ea typeface="Roboto" panose="02000000000000000000" pitchFamily="2" charset="0"/>
              <a:cs typeface="Calibri Light"/>
            </a:endParaRPr>
          </a:p>
        </p:txBody>
      </p:sp>
      <p:sp>
        <p:nvSpPr>
          <p:cNvPr id="4" name="Slide Number Placeholder 3">
            <a:extLst>
              <a:ext uri="{FF2B5EF4-FFF2-40B4-BE49-F238E27FC236}">
                <a16:creationId xmlns:a16="http://schemas.microsoft.com/office/drawing/2014/main" id="{F1E08484-5AEC-4B65-89EE-E7FF4F653F3C}"/>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9</a:t>
            </a:fld>
            <a:endParaRPr lang="en"/>
          </a:p>
        </p:txBody>
      </p:sp>
      <p:pic>
        <p:nvPicPr>
          <p:cNvPr id="11" name="Picture 3" descr="A picture containing icon&#10;&#10;Description automatically generated">
            <a:extLst>
              <a:ext uri="{FF2B5EF4-FFF2-40B4-BE49-F238E27FC236}">
                <a16:creationId xmlns:a16="http://schemas.microsoft.com/office/drawing/2014/main" id="{7AC213DF-86BF-433D-8697-2D85A48FF11F}"/>
              </a:ext>
            </a:extLst>
          </p:cNvPr>
          <p:cNvPicPr>
            <a:picLocks noChangeAspect="1"/>
          </p:cNvPicPr>
          <p:nvPr/>
        </p:nvPicPr>
        <p:blipFill>
          <a:blip r:embed="rId3"/>
          <a:stretch>
            <a:fillRect/>
          </a:stretch>
        </p:blipFill>
        <p:spPr>
          <a:xfrm>
            <a:off x="6265718" y="4697595"/>
            <a:ext cx="2743200" cy="268357"/>
          </a:xfrm>
          <a:prstGeom prst="rect">
            <a:avLst/>
          </a:prstGeom>
        </p:spPr>
      </p:pic>
      <p:pic>
        <p:nvPicPr>
          <p:cNvPr id="5" name="Picture 4"/>
          <p:cNvPicPr>
            <a:picLocks noChangeAspect="1"/>
          </p:cNvPicPr>
          <p:nvPr/>
        </p:nvPicPr>
        <p:blipFill>
          <a:blip r:embed="rId4"/>
          <a:stretch>
            <a:fillRect/>
          </a:stretch>
        </p:blipFill>
        <p:spPr>
          <a:xfrm>
            <a:off x="2612136" y="618744"/>
            <a:ext cx="3919728" cy="3906012"/>
          </a:xfrm>
          <a:prstGeom prst="rect">
            <a:avLst/>
          </a:prstGeom>
        </p:spPr>
      </p:pic>
      <p:pic>
        <p:nvPicPr>
          <p:cNvPr id="7" name="Picture 6" descr="A picture containing text&#10;&#10;Description automatically generated">
            <a:extLst>
              <a:ext uri="{FF2B5EF4-FFF2-40B4-BE49-F238E27FC236}">
                <a16:creationId xmlns:a16="http://schemas.microsoft.com/office/drawing/2014/main" id="{CB3561BC-0ACB-F445-976F-7C1DDC4E5DDE}"/>
              </a:ext>
            </a:extLst>
          </p:cNvPr>
          <p:cNvPicPr>
            <a:picLocks noChangeAspect="1"/>
          </p:cNvPicPr>
          <p:nvPr/>
        </p:nvPicPr>
        <p:blipFill>
          <a:blip r:embed="rId5"/>
          <a:stretch>
            <a:fillRect/>
          </a:stretch>
        </p:blipFill>
        <p:spPr>
          <a:xfrm>
            <a:off x="212897" y="4476413"/>
            <a:ext cx="1152979" cy="570581"/>
          </a:xfrm>
          <a:prstGeom prst="rect">
            <a:avLst/>
          </a:prstGeom>
        </p:spPr>
      </p:pic>
    </p:spTree>
    <p:extLst>
      <p:ext uri="{BB962C8B-B14F-4D97-AF65-F5344CB8AC3E}">
        <p14:creationId xmlns:p14="http://schemas.microsoft.com/office/powerpoint/2010/main" val="122608956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5"/>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4SD FSS">
  <a:themeElements>
    <a:clrScheme name="SDG 4SD">
      <a:dk1>
        <a:srgbClr val="000000"/>
      </a:dk1>
      <a:lt1>
        <a:srgbClr val="FFFFFF"/>
      </a:lt1>
      <a:dk2>
        <a:srgbClr val="00689D"/>
      </a:dk2>
      <a:lt2>
        <a:srgbClr val="E7E6E6"/>
      </a:lt2>
      <a:accent1>
        <a:srgbClr val="E5243B"/>
      </a:accent1>
      <a:accent2>
        <a:srgbClr val="DDA63A"/>
      </a:accent2>
      <a:accent3>
        <a:srgbClr val="4C9F38"/>
      </a:accent3>
      <a:accent4>
        <a:srgbClr val="C5192C"/>
      </a:accent4>
      <a:accent5>
        <a:srgbClr val="FF3A20"/>
      </a:accent5>
      <a:accent6>
        <a:srgbClr val="26BDE2"/>
      </a:accent6>
      <a:hlink>
        <a:srgbClr val="0A97D9"/>
      </a:hlink>
      <a:folHlink>
        <a:srgbClr val="19486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4SD FSS" id="{0C6EE113-8E02-49E1-9366-F42633761A64}" vid="{2CB05546-47FF-4F9C-BF6F-A14D15724397}"/>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BE9F7376848004D83BD683AA9B540F1" ma:contentTypeVersion="12" ma:contentTypeDescription="Create a new document." ma:contentTypeScope="" ma:versionID="2dcce0565bbedc43513631f78ccd55e8">
  <xsd:schema xmlns:xsd="http://www.w3.org/2001/XMLSchema" xmlns:xs="http://www.w3.org/2001/XMLSchema" xmlns:p="http://schemas.microsoft.com/office/2006/metadata/properties" xmlns:ns2="f4ff0fce-e5d5-42cd-9105-a47e3cb12ea8" xmlns:ns3="adfe89a1-b0ab-4b90-bce0-c66b4cfd29be" targetNamespace="http://schemas.microsoft.com/office/2006/metadata/properties" ma:root="true" ma:fieldsID="1a9746f6723e7a9ea3af43545bc1b1ac" ns2:_="" ns3:_="">
    <xsd:import namespace="f4ff0fce-e5d5-42cd-9105-a47e3cb12ea8"/>
    <xsd:import namespace="adfe89a1-b0ab-4b90-bce0-c66b4cfd29b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ff0fce-e5d5-42cd-9105-a47e3cb12e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dfe89a1-b0ab-4b90-bce0-c66b4cfd29be"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9E61564-A2F3-4A6F-8244-B55B0BED9AAE}">
  <ds:schemaRefs>
    <ds:schemaRef ds:uri="adfe89a1-b0ab-4b90-bce0-c66b4cfd29be"/>
    <ds:schemaRef ds:uri="f4ff0fce-e5d5-42cd-9105-a47e3cb12ea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8A1A8CDE-3CCC-4BBC-A443-E41C4FE59F34}">
  <ds:schemaRefs>
    <ds:schemaRef ds:uri="http://schemas.microsoft.com/sharepoint/v3/contenttype/forms"/>
  </ds:schemaRefs>
</ds:datastoreItem>
</file>

<file path=customXml/itemProps3.xml><?xml version="1.0" encoding="utf-8"?>
<ds:datastoreItem xmlns:ds="http://schemas.openxmlformats.org/officeDocument/2006/customXml" ds:itemID="{5509A158-A011-4FA5-8372-A163FA816FE9}">
  <ds:schemaRefs>
    <ds:schemaRef ds:uri="adfe89a1-b0ab-4b90-bce0-c66b4cfd29be"/>
    <ds:schemaRef ds:uri="f4ff0fce-e5d5-42cd-9105-a47e3cb12ea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140</TotalTime>
  <Words>1405</Words>
  <Application>Microsoft Macintosh PowerPoint</Application>
  <PresentationFormat>On-screen Show (16:9)</PresentationFormat>
  <Paragraphs>163</Paragraphs>
  <Slides>15</Slides>
  <Notes>5</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15</vt:i4>
      </vt:variant>
    </vt:vector>
  </HeadingPairs>
  <TitlesOfParts>
    <vt:vector size="24" baseType="lpstr">
      <vt:lpstr>Ciutadella Bold</vt:lpstr>
      <vt:lpstr>Ciutadella SemiBold</vt:lpstr>
      <vt:lpstr>Ciutadella</vt:lpstr>
      <vt:lpstr>Calibri</vt:lpstr>
      <vt:lpstr>Arial</vt:lpstr>
      <vt:lpstr>Roboto</vt:lpstr>
      <vt:lpstr>Montserrat</vt:lpstr>
      <vt:lpstr>Calibri Light</vt:lpstr>
      <vt:lpstr>4SD FSS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Focus sur les systèmes alimentaires : des objectifs multiples</vt:lpstr>
      <vt:lpstr>Focus sur les systèmes alimentaires : essentiels pour tous les ODD</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Arne</dc:creator>
  <cp:lastModifiedBy>Thuy Nguyen</cp:lastModifiedBy>
  <cp:revision>14</cp:revision>
  <dcterms:modified xsi:type="dcterms:W3CDTF">2021-01-05T14:46:35Z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0x0101001BE9F7376848004D83BD683AA9B540F1</vt:lpwstr>
  </property>
  <property fmtid="{D5CDD505-2E9C-101B-9397-08002B2CF9AE}" pid="3" name="ArticulateGUID">
    <vt:lpwstr>4A288156-F5AA-4CC7-8C7D-B61C9AD21ED7</vt:lpwstr>
  </property>
  <property fmtid="{D5CDD505-2E9C-101B-9397-08002B2CF9AE}" pid="4" name="ArticulatePath">
    <vt:lpwstr>Standard slide set presentation</vt:lpwstr>
  </property>
</Properties>
</file>